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1" r:id="rId4"/>
    <p:sldId id="262" r:id="rId5"/>
    <p:sldId id="257" r:id="rId6"/>
    <p:sldId id="260" r:id="rId7"/>
    <p:sldId id="263" r:id="rId8"/>
    <p:sldId id="264" r:id="rId9"/>
    <p:sldId id="265" r:id="rId10"/>
    <p:sldId id="266" r:id="rId11"/>
    <p:sldId id="269" r:id="rId12"/>
    <p:sldId id="306" r:id="rId13"/>
    <p:sldId id="267" r:id="rId14"/>
    <p:sldId id="268" r:id="rId15"/>
    <p:sldId id="270" r:id="rId16"/>
    <p:sldId id="300" r:id="rId17"/>
    <p:sldId id="275" r:id="rId18"/>
    <p:sldId id="276" r:id="rId19"/>
    <p:sldId id="277" r:id="rId20"/>
    <p:sldId id="278" r:id="rId21"/>
    <p:sldId id="279" r:id="rId22"/>
    <p:sldId id="280" r:id="rId23"/>
    <p:sldId id="281" r:id="rId24"/>
    <p:sldId id="282" r:id="rId25"/>
    <p:sldId id="284" r:id="rId26"/>
    <p:sldId id="285" r:id="rId27"/>
    <p:sldId id="286" r:id="rId28"/>
    <p:sldId id="287" r:id="rId29"/>
    <p:sldId id="288" r:id="rId30"/>
    <p:sldId id="289" r:id="rId31"/>
    <p:sldId id="290" r:id="rId32"/>
    <p:sldId id="301" r:id="rId33"/>
    <p:sldId id="302" r:id="rId34"/>
    <p:sldId id="303" r:id="rId35"/>
    <p:sldId id="304" r:id="rId36"/>
    <p:sldId id="305" r:id="rId37"/>
    <p:sldId id="293" r:id="rId38"/>
    <p:sldId id="294" r:id="rId39"/>
    <p:sldId id="295" r:id="rId40"/>
    <p:sldId id="296" r:id="rId41"/>
    <p:sldId id="298" r:id="rId42"/>
    <p:sldId id="297" r:id="rId43"/>
    <p:sldId id="299" r:id="rId44"/>
    <p:sldId id="308" r:id="rId45"/>
    <p:sldId id="310" r:id="rId46"/>
    <p:sldId id="311" r:id="rId47"/>
    <p:sldId id="312" r:id="rId48"/>
    <p:sldId id="313" r:id="rId49"/>
    <p:sldId id="25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9.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3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9F83A38A-EF35-4C69-A116-EC0C28EA8584}" type="datetimeFigureOut">
              <a:rPr lang="en-US" smtClean="0"/>
              <a:t>3/2/2012</a:t>
            </a:fld>
            <a:endParaRPr lang="en-US"/>
          </a:p>
        </p:txBody>
      </p:sp>
      <p:sp>
        <p:nvSpPr>
          <p:cNvPr id="8" name="Slide Number Placeholder 7"/>
          <p:cNvSpPr>
            <a:spLocks noGrp="1"/>
          </p:cNvSpPr>
          <p:nvPr>
            <p:ph type="sldNum" sz="quarter" idx="11"/>
          </p:nvPr>
        </p:nvSpPr>
        <p:spPr/>
        <p:txBody>
          <a:bodyPr/>
          <a:lstStyle/>
          <a:p>
            <a:fld id="{AF18623C-F135-4922-8822-27E8D46343D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3A38A-EF35-4C69-A116-EC0C28EA8584}" type="datetimeFigureOut">
              <a:rPr lang="en-US" smtClean="0"/>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8623C-F135-4922-8822-27E8D46343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3A38A-EF35-4C69-A116-EC0C28EA8584}" type="datetimeFigureOut">
              <a:rPr lang="en-US" smtClean="0"/>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8623C-F135-4922-8822-27E8D46343D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85950"/>
            <a:ext cx="81788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48125"/>
            <a:ext cx="8178800" cy="2009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31800" y="622935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2935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31000" y="6229350"/>
            <a:ext cx="1905000" cy="457200"/>
          </a:xfrm>
        </p:spPr>
        <p:txBody>
          <a:bodyPr/>
          <a:lstStyle>
            <a:lvl1pPr>
              <a:defRPr/>
            </a:lvl1pPr>
          </a:lstStyle>
          <a:p>
            <a:fld id="{48E8AE2E-C67F-4F2A-9619-2EA0240759C1}" type="slidenum">
              <a:rPr lang="en-US"/>
              <a:pPr/>
              <a:t>‹#›</a:t>
            </a:fld>
            <a:endParaRPr lang="en-US"/>
          </a:p>
        </p:txBody>
      </p:sp>
    </p:spTree>
    <p:extLst>
      <p:ext uri="{BB962C8B-B14F-4D97-AF65-F5344CB8AC3E}">
        <p14:creationId xmlns:p14="http://schemas.microsoft.com/office/powerpoint/2010/main" val="139266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10000" b="90000" l="29830" r="70170"/>
                    </a14:imgEffect>
                  </a14:imgLayer>
                </a14:imgProps>
              </a:ext>
              <a:ext uri="{28A0092B-C50C-407E-A947-70E740481C1C}">
                <a14:useLocalDpi xmlns:a14="http://schemas.microsoft.com/office/drawing/2010/main" val="0"/>
              </a:ext>
            </a:extLst>
          </a:blip>
          <a:srcRect l="24788" r="24788"/>
          <a:stretch/>
        </p:blipFill>
        <p:spPr>
          <a:xfrm>
            <a:off x="0" y="647700"/>
            <a:ext cx="1985211" cy="6210300"/>
          </a:xfrm>
          <a:prstGeom prst="rect">
            <a:avLst/>
          </a:prstGeom>
        </p:spPr>
      </p:pic>
      <p:sp>
        <p:nvSpPr>
          <p:cNvPr id="2" name="Title 1"/>
          <p:cNvSpPr>
            <a:spLocks noGrp="1"/>
          </p:cNvSpPr>
          <p:nvPr>
            <p:ph type="title"/>
          </p:nvPr>
        </p:nvSpPr>
        <p:spPr>
          <a:xfrm>
            <a:off x="457200" y="76200"/>
            <a:ext cx="8229600" cy="1295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676400" y="1600200"/>
            <a:ext cx="7010400" cy="4525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9F83A38A-EF35-4C69-A116-EC0C28EA8584}" type="datetimeFigureOut">
              <a:rPr lang="en-US" smtClean="0"/>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8623C-F135-4922-8822-27E8D46343D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F83A38A-EF35-4C69-A116-EC0C28EA8584}" type="datetimeFigureOut">
              <a:rPr lang="en-US" smtClean="0"/>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18623C-F135-4922-8822-27E8D46343DF}"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10000" b="90000" l="29830" r="70170"/>
                    </a14:imgEffect>
                  </a14:imgLayer>
                </a14:imgProps>
              </a:ext>
              <a:ext uri="{28A0092B-C50C-407E-A947-70E740481C1C}">
                <a14:useLocalDpi xmlns:a14="http://schemas.microsoft.com/office/drawing/2010/main" val="0"/>
              </a:ext>
            </a:extLst>
          </a:blip>
          <a:srcRect l="24788" r="24788"/>
          <a:stretch/>
        </p:blipFill>
        <p:spPr>
          <a:xfrm>
            <a:off x="0" y="647700"/>
            <a:ext cx="1985211" cy="621030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F83A38A-EF35-4C69-A116-EC0C28EA8584}" type="datetimeFigureOut">
              <a:rPr lang="en-US" smtClean="0"/>
              <a:t>3/2/2012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18623C-F135-4922-8822-27E8D46343DF}"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10000" b="90000" l="29830" r="70170"/>
                    </a14:imgEffect>
                  </a14:imgLayer>
                </a14:imgProps>
              </a:ext>
              <a:ext uri="{28A0092B-C50C-407E-A947-70E740481C1C}">
                <a14:useLocalDpi xmlns:a14="http://schemas.microsoft.com/office/drawing/2010/main" val="0"/>
              </a:ext>
            </a:extLst>
          </a:blip>
          <a:srcRect l="24788" r="24788"/>
          <a:stretch/>
        </p:blipFill>
        <p:spPr>
          <a:xfrm>
            <a:off x="0" y="647700"/>
            <a:ext cx="1985211" cy="62103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F83A38A-EF35-4C69-A116-EC0C28EA8584}" type="datetimeFigureOut">
              <a:rPr lang="en-US" smtClean="0"/>
              <a:t>3/2/2012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18623C-F135-4922-8822-27E8D46343DF}"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83A38A-EF35-4C69-A116-EC0C28EA8584}" type="datetimeFigureOut">
              <a:rPr lang="en-US" smtClean="0"/>
              <a:t>3/2/2012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18623C-F135-4922-8822-27E8D46343DF}" type="slidenum">
              <a:rPr lang="en-US" smtClean="0"/>
              <a:t>‹#›</a:t>
            </a:fld>
            <a:endParaRPr lang="en-US"/>
          </a:p>
        </p:txBody>
      </p:sp>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10000" b="90000" l="29830" r="70170"/>
                    </a14:imgEffect>
                  </a14:imgLayer>
                </a14:imgProps>
              </a:ext>
              <a:ext uri="{28A0092B-C50C-407E-A947-70E740481C1C}">
                <a14:useLocalDpi xmlns:a14="http://schemas.microsoft.com/office/drawing/2010/main" val="0"/>
              </a:ext>
            </a:extLst>
          </a:blip>
          <a:srcRect l="24788" r="24788"/>
          <a:stretch/>
        </p:blipFill>
        <p:spPr>
          <a:xfrm>
            <a:off x="0" y="647700"/>
            <a:ext cx="1985211" cy="621030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3A38A-EF35-4C69-A116-EC0C28EA8584}" type="datetimeFigureOut">
              <a:rPr lang="en-US" smtClean="0"/>
              <a:t>3/2/2012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18623C-F135-4922-8822-27E8D46343DF}" type="slidenum">
              <a:rPr lang="en-US" smtClean="0"/>
              <a:t>‹#›</a:t>
            </a:fld>
            <a:endParaRPr lang="en-US"/>
          </a:p>
        </p:txBody>
      </p:sp>
      <p:pic>
        <p:nvPicPr>
          <p:cNvPr id="5" name="Picture 4"/>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10000" b="90000" l="29830" r="70170"/>
                    </a14:imgEffect>
                  </a14:imgLayer>
                </a14:imgProps>
              </a:ext>
              <a:ext uri="{28A0092B-C50C-407E-A947-70E740481C1C}">
                <a14:useLocalDpi xmlns:a14="http://schemas.microsoft.com/office/drawing/2010/main" val="0"/>
              </a:ext>
            </a:extLst>
          </a:blip>
          <a:srcRect l="24788" r="24788"/>
          <a:stretch/>
        </p:blipFill>
        <p:spPr>
          <a:xfrm>
            <a:off x="0" y="647700"/>
            <a:ext cx="1985211" cy="621030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3A38A-EF35-4C69-A116-EC0C28EA8584}" type="datetimeFigureOut">
              <a:rPr lang="en-US" smtClean="0"/>
              <a:t>3/2/2012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18623C-F135-4922-8822-27E8D46343D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3A38A-EF35-4C69-A116-EC0C28EA8584}" type="datetimeFigureOut">
              <a:rPr lang="en-US" smtClean="0"/>
              <a:t>3/2/2012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18623C-F135-4922-8822-27E8D46343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F83A38A-EF35-4C69-A116-EC0C28EA8584}" type="datetimeFigureOut">
              <a:rPr lang="en-US" smtClean="0"/>
              <a:t>3/2/2012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F18623C-F135-4922-8822-27E8D46343DF}"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75000"/>
              <a:lumOff val="25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4.jpeg"/><Relationship Id="rId4" Type="http://schemas.openxmlformats.org/officeDocument/2006/relationships/image" Target="../media/image13.wmf"/></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8.wmf"/><Relationship Id="rId5" Type="http://schemas.openxmlformats.org/officeDocument/2006/relationships/oleObject" Target="../embeddings/oleObject11.bin"/><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8.wmf"/><Relationship Id="rId5" Type="http://schemas.openxmlformats.org/officeDocument/2006/relationships/oleObject" Target="../embeddings/oleObject13.bin"/><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8.wmf"/><Relationship Id="rId5" Type="http://schemas.openxmlformats.org/officeDocument/2006/relationships/oleObject" Target="../embeddings/oleObject15.bin"/><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1.wmf"/></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6.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37.wmf"/></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36000">
              <a:schemeClr val="bg1">
                <a:tint val="80000"/>
                <a:satMod val="250000"/>
              </a:schemeClr>
            </a:gs>
            <a:gs pos="64000">
              <a:schemeClr val="bg1">
                <a:tint val="90000"/>
                <a:shade val="90000"/>
                <a:satMod val="200000"/>
              </a:schemeClr>
            </a:gs>
            <a:gs pos="89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9830" r="70170"/>
                    </a14:imgEffect>
                  </a14:imgLayer>
                </a14:imgProps>
              </a:ext>
              <a:ext uri="{28A0092B-C50C-407E-A947-70E740481C1C}">
                <a14:useLocalDpi xmlns:a14="http://schemas.microsoft.com/office/drawing/2010/main" val="0"/>
              </a:ext>
            </a:extLst>
          </a:blip>
          <a:srcRect l="24788" r="24788"/>
          <a:stretch/>
        </p:blipFill>
        <p:spPr>
          <a:xfrm>
            <a:off x="30480" y="1752600"/>
            <a:ext cx="1985211" cy="5410200"/>
          </a:xfrm>
          <a:prstGeom prst="rect">
            <a:avLst/>
          </a:prstGeom>
        </p:spPr>
      </p:pic>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9830" r="70170"/>
                    </a14:imgEffect>
                  </a14:imgLayer>
                </a14:imgProps>
              </a:ext>
              <a:ext uri="{28A0092B-C50C-407E-A947-70E740481C1C}">
                <a14:useLocalDpi xmlns:a14="http://schemas.microsoft.com/office/drawing/2010/main" val="0"/>
              </a:ext>
            </a:extLst>
          </a:blip>
          <a:srcRect l="24788" r="24788"/>
          <a:stretch/>
        </p:blipFill>
        <p:spPr>
          <a:xfrm>
            <a:off x="6705600" y="1752600"/>
            <a:ext cx="1985211" cy="5410200"/>
          </a:xfrm>
          <a:prstGeom prst="rect">
            <a:avLst/>
          </a:prstGeom>
        </p:spPr>
      </p:pic>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9830" r="70170"/>
                    </a14:imgEffect>
                  </a14:imgLayer>
                </a14:imgProps>
              </a:ext>
              <a:ext uri="{28A0092B-C50C-407E-A947-70E740481C1C}">
                <a14:useLocalDpi xmlns:a14="http://schemas.microsoft.com/office/drawing/2010/main" val="0"/>
              </a:ext>
            </a:extLst>
          </a:blip>
          <a:srcRect l="24788" r="24788"/>
          <a:stretch/>
        </p:blipFill>
        <p:spPr>
          <a:xfrm>
            <a:off x="3505200" y="1752600"/>
            <a:ext cx="1985211" cy="5410200"/>
          </a:xfrm>
          <a:prstGeom prst="rect">
            <a:avLst/>
          </a:prstGeom>
        </p:spPr>
      </p:pic>
      <p:sp>
        <p:nvSpPr>
          <p:cNvPr id="2" name="Title 1"/>
          <p:cNvSpPr>
            <a:spLocks noGrp="1"/>
          </p:cNvSpPr>
          <p:nvPr>
            <p:ph type="ctrTitle"/>
          </p:nvPr>
        </p:nvSpPr>
        <p:spPr>
          <a:xfrm>
            <a:off x="611605" y="228600"/>
            <a:ext cx="7772400" cy="2057399"/>
          </a:xfrm>
        </p:spPr>
        <p:txBody>
          <a:bodyPr/>
          <a:lstStyle/>
          <a:p>
            <a:r>
              <a:rPr lang="en-US" sz="6000" dirty="0" smtClean="0"/>
              <a:t>Second Year Algebra with CAS</a:t>
            </a:r>
            <a:endParaRPr lang="en-US" sz="6000" dirty="0"/>
          </a:p>
        </p:txBody>
      </p:sp>
      <p:sp>
        <p:nvSpPr>
          <p:cNvPr id="8" name="TextBox 7"/>
          <p:cNvSpPr txBox="1"/>
          <p:nvPr/>
        </p:nvSpPr>
        <p:spPr>
          <a:xfrm rot="16200000">
            <a:off x="-944587" y="4128330"/>
            <a:ext cx="3935343" cy="707886"/>
          </a:xfrm>
          <a:prstGeom prst="rect">
            <a:avLst/>
          </a:prstGeom>
          <a:noFill/>
        </p:spPr>
        <p:txBody>
          <a:bodyPr wrap="square" rtlCol="0">
            <a:spAutoFit/>
          </a:bodyPr>
          <a:lstStyle/>
          <a:p>
            <a:pPr algn="ctr"/>
            <a:r>
              <a:rPr lang="en-US" sz="4000" b="1" dirty="0" smtClean="0">
                <a:latin typeface="Arial Black" pitchFamily="34" charset="0"/>
              </a:rPr>
              <a:t>Teaching</a:t>
            </a:r>
            <a:endParaRPr lang="en-US" sz="4000" b="1" dirty="0">
              <a:latin typeface="Arial Black" pitchFamily="34" charset="0"/>
            </a:endParaRPr>
          </a:p>
        </p:txBody>
      </p:sp>
      <p:sp>
        <p:nvSpPr>
          <p:cNvPr id="9" name="TextBox 8"/>
          <p:cNvSpPr txBox="1"/>
          <p:nvPr/>
        </p:nvSpPr>
        <p:spPr>
          <a:xfrm rot="16200000">
            <a:off x="5730534" y="4103757"/>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
        <p:nvSpPr>
          <p:cNvPr id="10" name="TextBox 9"/>
          <p:cNvSpPr txBox="1"/>
          <p:nvPr/>
        </p:nvSpPr>
        <p:spPr>
          <a:xfrm rot="16200000">
            <a:off x="2577272" y="4128329"/>
            <a:ext cx="3935343" cy="707886"/>
          </a:xfrm>
          <a:prstGeom prst="rect">
            <a:avLst/>
          </a:prstGeom>
          <a:noFill/>
        </p:spPr>
        <p:txBody>
          <a:bodyPr wrap="square" rtlCol="0">
            <a:spAutoFit/>
          </a:bodyPr>
          <a:lstStyle/>
          <a:p>
            <a:pPr algn="ctr"/>
            <a:r>
              <a:rPr lang="en-US" sz="4000" b="1" dirty="0" smtClean="0">
                <a:latin typeface="Arial Black" pitchFamily="34" charset="0"/>
              </a:rPr>
              <a:t>Learning</a:t>
            </a:r>
            <a:endParaRPr lang="en-US" sz="4000" b="1" dirty="0">
              <a:latin typeface="Arial Black" pitchFamily="34" charset="0"/>
            </a:endParaRPr>
          </a:p>
        </p:txBody>
      </p:sp>
    </p:spTree>
    <p:extLst>
      <p:ext uri="{BB962C8B-B14F-4D97-AF65-F5344CB8AC3E}">
        <p14:creationId xmlns:p14="http://schemas.microsoft.com/office/powerpoint/2010/main" val="2605659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a:t>
            </a:r>
            <a:endParaRPr lang="en-US" dirty="0"/>
          </a:p>
        </p:txBody>
      </p:sp>
      <p:sp>
        <p:nvSpPr>
          <p:cNvPr id="3" name="Content Placeholder 2"/>
          <p:cNvSpPr>
            <a:spLocks noGrp="1"/>
          </p:cNvSpPr>
          <p:nvPr>
            <p:ph idx="1"/>
          </p:nvPr>
        </p:nvSpPr>
        <p:spPr/>
        <p:txBody>
          <a:bodyPr>
            <a:noAutofit/>
          </a:bodyPr>
          <a:lstStyle/>
          <a:p>
            <a:r>
              <a:rPr lang="en-US" sz="2800" dirty="0" smtClean="0"/>
              <a:t>What next?</a:t>
            </a:r>
          </a:p>
          <a:p>
            <a:r>
              <a:rPr lang="en-US" sz="2800" dirty="0" smtClean="0"/>
              <a:t>Do you have to add one each time, or will </a:t>
            </a:r>
            <a:r>
              <a:rPr lang="en-US" sz="2800" b="1" dirty="0" smtClean="0"/>
              <a:t>any</a:t>
            </a:r>
            <a:r>
              <a:rPr lang="en-US" sz="2800" dirty="0" smtClean="0"/>
              <a:t> arithmetic sequence work for the coefficients?</a:t>
            </a:r>
          </a:p>
          <a:p>
            <a:r>
              <a:rPr lang="en-US" sz="2800" dirty="0" smtClean="0"/>
              <a:t>Do the two sequences of coefficients have to have the same difference?</a:t>
            </a:r>
          </a:p>
          <a:p>
            <a:r>
              <a:rPr lang="en-US" sz="2800" dirty="0" smtClean="0"/>
              <a:t>What about a geometric sequence?</a:t>
            </a:r>
            <a:endParaRPr lang="en-US" sz="2800" dirty="0"/>
          </a:p>
        </p:txBody>
      </p:sp>
      <p:sp>
        <p:nvSpPr>
          <p:cNvPr id="5" name="TextBox 4"/>
          <p:cNvSpPr txBox="1"/>
          <p:nvPr/>
        </p:nvSpPr>
        <p:spPr>
          <a:xfrm rot="16200000">
            <a:off x="-1004128" y="3290128"/>
            <a:ext cx="3935343" cy="707886"/>
          </a:xfrm>
          <a:prstGeom prst="rect">
            <a:avLst/>
          </a:prstGeom>
          <a:noFill/>
        </p:spPr>
        <p:txBody>
          <a:bodyPr wrap="square" rtlCol="0">
            <a:spAutoFit/>
          </a:bodyPr>
          <a:lstStyle/>
          <a:p>
            <a:pPr algn="ctr"/>
            <a:r>
              <a:rPr lang="en-US" sz="4000" b="1" dirty="0" smtClean="0">
                <a:latin typeface="Arial Black" pitchFamily="34" charset="0"/>
              </a:rPr>
              <a:t>Learning</a:t>
            </a:r>
            <a:endParaRPr lang="en-US" sz="4000" b="1" dirty="0">
              <a:latin typeface="Arial Black" pitchFamily="34" charset="0"/>
            </a:endParaRPr>
          </a:p>
        </p:txBody>
      </p:sp>
    </p:spTree>
    <p:extLst>
      <p:ext uri="{BB962C8B-B14F-4D97-AF65-F5344CB8AC3E}">
        <p14:creationId xmlns:p14="http://schemas.microsoft.com/office/powerpoint/2010/main" val="239578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CAS as an Experimental Tool</a:t>
            </a:r>
            <a:endParaRPr lang="en-US" sz="4800" dirty="0"/>
          </a:p>
        </p:txBody>
      </p:sp>
      <p:sp>
        <p:nvSpPr>
          <p:cNvPr id="3" name="Content Placeholder 2"/>
          <p:cNvSpPr>
            <a:spLocks noGrp="1"/>
          </p:cNvSpPr>
          <p:nvPr>
            <p:ph idx="1"/>
          </p:nvPr>
        </p:nvSpPr>
        <p:spPr/>
        <p:txBody>
          <a:bodyPr>
            <a:normAutofit lnSpcReduction="10000"/>
          </a:bodyPr>
          <a:lstStyle/>
          <a:p>
            <a:r>
              <a:rPr lang="en-US" sz="3200" dirty="0" smtClean="0"/>
              <a:t>Evaluate with CAS:</a:t>
            </a:r>
          </a:p>
          <a:p>
            <a:pPr lvl="1"/>
            <a:r>
              <a:rPr lang="en-US" sz="2400" dirty="0" err="1"/>
              <a:t>l</a:t>
            </a:r>
            <a:r>
              <a:rPr lang="en-US" sz="2400" dirty="0" err="1" smtClean="0"/>
              <a:t>n</a:t>
            </a:r>
            <a:r>
              <a:rPr lang="en-US" sz="2400" dirty="0" smtClean="0"/>
              <a:t>(5) + </a:t>
            </a:r>
            <a:r>
              <a:rPr lang="en-US" sz="2400" dirty="0" err="1" smtClean="0"/>
              <a:t>ln</a:t>
            </a:r>
            <a:r>
              <a:rPr lang="en-US" sz="2400" dirty="0" smtClean="0"/>
              <a:t>(2)</a:t>
            </a:r>
          </a:p>
          <a:p>
            <a:pPr lvl="1"/>
            <a:r>
              <a:rPr lang="en-US" sz="2400" dirty="0" err="1" smtClean="0"/>
              <a:t>ln</a:t>
            </a:r>
            <a:r>
              <a:rPr lang="en-US" sz="2400" dirty="0" smtClean="0"/>
              <a:t>(3) </a:t>
            </a:r>
            <a:r>
              <a:rPr lang="en-US" sz="2400" dirty="0"/>
              <a:t>+ </a:t>
            </a:r>
            <a:r>
              <a:rPr lang="en-US" sz="2400" dirty="0" err="1" smtClean="0"/>
              <a:t>ln</a:t>
            </a:r>
            <a:r>
              <a:rPr lang="en-US" sz="2400" dirty="0" smtClean="0"/>
              <a:t>(7)</a:t>
            </a:r>
            <a:endParaRPr lang="en-US" sz="2400" dirty="0"/>
          </a:p>
          <a:p>
            <a:pPr lvl="1"/>
            <a:r>
              <a:rPr lang="en-US" sz="2400" dirty="0" err="1" smtClean="0"/>
              <a:t>ln</a:t>
            </a:r>
            <a:r>
              <a:rPr lang="en-US" sz="2400" dirty="0" smtClean="0"/>
              <a:t>(10) </a:t>
            </a:r>
            <a:r>
              <a:rPr lang="en-US" sz="2400" dirty="0"/>
              <a:t>+ </a:t>
            </a:r>
            <a:r>
              <a:rPr lang="en-US" sz="2400" dirty="0" err="1" smtClean="0"/>
              <a:t>ln</a:t>
            </a:r>
            <a:r>
              <a:rPr lang="en-US" sz="2400" dirty="0" smtClean="0"/>
              <a:t>(3/5)</a:t>
            </a:r>
            <a:endParaRPr lang="en-US" sz="2400" dirty="0"/>
          </a:p>
          <a:p>
            <a:pPr lvl="1"/>
            <a:r>
              <a:rPr lang="en-US" sz="2400" dirty="0" err="1" smtClean="0"/>
              <a:t>ln</a:t>
            </a:r>
            <a:r>
              <a:rPr lang="en-US" sz="2400" dirty="0" smtClean="0"/>
              <a:t>(1/3) </a:t>
            </a:r>
            <a:r>
              <a:rPr lang="en-US" sz="2400" dirty="0"/>
              <a:t>+ </a:t>
            </a:r>
            <a:r>
              <a:rPr lang="en-US" sz="2400" dirty="0" err="1" smtClean="0"/>
              <a:t>ln</a:t>
            </a:r>
            <a:r>
              <a:rPr lang="en-US" sz="2400" dirty="0" smtClean="0"/>
              <a:t>(2/5)</a:t>
            </a:r>
            <a:endParaRPr lang="en-US" sz="2400" dirty="0"/>
          </a:p>
          <a:p>
            <a:pPr lvl="1"/>
            <a:endParaRPr lang="en-US" dirty="0" smtClean="0"/>
          </a:p>
          <a:p>
            <a:r>
              <a:rPr lang="en-US" sz="3200" dirty="0" smtClean="0"/>
              <a:t>Make a prediction.  Test it.</a:t>
            </a:r>
          </a:p>
          <a:p>
            <a:r>
              <a:rPr lang="en-US" sz="3200" dirty="0" smtClean="0"/>
              <a:t>Write the general rule.</a:t>
            </a:r>
          </a:p>
          <a:p>
            <a:r>
              <a:rPr lang="en-US" sz="3200" dirty="0" smtClean="0"/>
              <a:t>Expand: subtraction? Scalar multiplication?.</a:t>
            </a:r>
            <a:endParaRPr lang="en-US" sz="3200" dirty="0"/>
          </a:p>
        </p:txBody>
      </p:sp>
      <p:sp>
        <p:nvSpPr>
          <p:cNvPr id="4" name="TextBox 3"/>
          <p:cNvSpPr txBox="1"/>
          <p:nvPr/>
        </p:nvSpPr>
        <p:spPr>
          <a:xfrm rot="16200000">
            <a:off x="-1004128" y="3290128"/>
            <a:ext cx="3935343" cy="707886"/>
          </a:xfrm>
          <a:prstGeom prst="rect">
            <a:avLst/>
          </a:prstGeom>
          <a:noFill/>
        </p:spPr>
        <p:txBody>
          <a:bodyPr wrap="square" rtlCol="0">
            <a:spAutoFit/>
          </a:bodyPr>
          <a:lstStyle/>
          <a:p>
            <a:pPr algn="ctr"/>
            <a:r>
              <a:rPr lang="en-US" sz="4000" b="1" dirty="0" smtClean="0">
                <a:latin typeface="Arial Black" pitchFamily="34" charset="0"/>
              </a:rPr>
              <a:t>Learning</a:t>
            </a:r>
            <a:endParaRPr lang="en-US" sz="4000" b="1" dirty="0">
              <a:latin typeface="Arial Black" pitchFamily="34" charset="0"/>
            </a:endParaRPr>
          </a:p>
        </p:txBody>
      </p:sp>
    </p:spTree>
    <p:extLst>
      <p:ext uri="{BB962C8B-B14F-4D97-AF65-F5344CB8AC3E}">
        <p14:creationId xmlns:p14="http://schemas.microsoft.com/office/powerpoint/2010/main" val="3673310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52625"/>
            <a:ext cx="74295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81200" y="6116989"/>
            <a:ext cx="5486400" cy="369332"/>
          </a:xfrm>
          <a:prstGeom prst="rect">
            <a:avLst/>
          </a:prstGeom>
          <a:noFill/>
        </p:spPr>
        <p:txBody>
          <a:bodyPr wrap="square" rtlCol="0">
            <a:spAutoFit/>
          </a:bodyPr>
          <a:lstStyle/>
          <a:p>
            <a:r>
              <a:rPr lang="en-US" dirty="0" smtClean="0"/>
              <a:t>UCSMP Advanced Algebra, 3</a:t>
            </a:r>
            <a:r>
              <a:rPr lang="en-US" baseline="30000" dirty="0" smtClean="0"/>
              <a:t>rd</a:t>
            </a:r>
            <a:r>
              <a:rPr lang="en-US" dirty="0" smtClean="0"/>
              <a:t> Edition, p.418</a:t>
            </a:r>
            <a:endParaRPr lang="en-US" dirty="0"/>
          </a:p>
        </p:txBody>
      </p:sp>
      <p:sp>
        <p:nvSpPr>
          <p:cNvPr id="6" name="TextBox 5"/>
          <p:cNvSpPr txBox="1"/>
          <p:nvPr/>
        </p:nvSpPr>
        <p:spPr>
          <a:xfrm rot="16200000">
            <a:off x="-1004128" y="3290128"/>
            <a:ext cx="3935343" cy="707886"/>
          </a:xfrm>
          <a:prstGeom prst="rect">
            <a:avLst/>
          </a:prstGeom>
          <a:noFill/>
        </p:spPr>
        <p:txBody>
          <a:bodyPr wrap="square" rtlCol="0">
            <a:spAutoFit/>
          </a:bodyPr>
          <a:lstStyle/>
          <a:p>
            <a:pPr algn="ctr"/>
            <a:r>
              <a:rPr lang="en-US" sz="4000" b="1" dirty="0" smtClean="0">
                <a:latin typeface="Arial Black" pitchFamily="34" charset="0"/>
              </a:rPr>
              <a:t>Learning</a:t>
            </a:r>
            <a:endParaRPr lang="en-US" sz="4000" b="1" dirty="0">
              <a:latin typeface="Arial Black" pitchFamily="34" charset="0"/>
            </a:endParaRPr>
          </a:p>
        </p:txBody>
      </p:sp>
    </p:spTree>
    <p:extLst>
      <p:ext uri="{BB962C8B-B14F-4D97-AF65-F5344CB8AC3E}">
        <p14:creationId xmlns:p14="http://schemas.microsoft.com/office/powerpoint/2010/main" val="3966654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sz="4800" dirty="0" smtClean="0"/>
              <a:t>Flexibility: Multiple Forms</a:t>
            </a:r>
            <a:endParaRPr lang="en-US" sz="4800" dirty="0"/>
          </a:p>
        </p:txBody>
      </p:sp>
      <p:sp>
        <p:nvSpPr>
          <p:cNvPr id="3" name="Content Placeholder 2"/>
          <p:cNvSpPr>
            <a:spLocks noGrp="1"/>
          </p:cNvSpPr>
          <p:nvPr>
            <p:ph idx="1"/>
          </p:nvPr>
        </p:nvSpPr>
        <p:spPr/>
        <p:txBody>
          <a:bodyPr/>
          <a:lstStyle/>
          <a:p>
            <a:r>
              <a:rPr lang="en-US" sz="3200" dirty="0" smtClean="0"/>
              <a:t>What does each form tell you about the graph?</a:t>
            </a:r>
          </a:p>
          <a:p>
            <a:pPr lvl="1"/>
            <a:r>
              <a:rPr lang="en-US" sz="3600" i="1" dirty="0" smtClean="0">
                <a:latin typeface="Times New Roman" pitchFamily="18" charset="0"/>
                <a:cs typeface="Times New Roman" pitchFamily="18" charset="0"/>
              </a:rPr>
              <a:t>   y</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 </a:t>
            </a:r>
            <a:r>
              <a:rPr lang="en-US" sz="3600" i="1" dirty="0">
                <a:latin typeface="Times New Roman" pitchFamily="18" charset="0"/>
                <a:cs typeface="Times New Roman" pitchFamily="18" charset="0"/>
              </a:rPr>
              <a:t>x</a:t>
            </a:r>
            <a:r>
              <a:rPr lang="en-US" sz="3600" baseline="30000" dirty="0">
                <a:latin typeface="Times New Roman" pitchFamily="18" charset="0"/>
                <a:cs typeface="Times New Roman" pitchFamily="18" charset="0"/>
              </a:rPr>
              <a:t>2</a:t>
            </a:r>
            <a:r>
              <a:rPr lang="en-US" sz="3600" dirty="0">
                <a:latin typeface="Times New Roman" pitchFamily="18" charset="0"/>
                <a:cs typeface="Times New Roman" pitchFamily="18" charset="0"/>
              </a:rPr>
              <a:t> – 8</a:t>
            </a:r>
            <a:r>
              <a:rPr lang="en-US" sz="3600" i="1" dirty="0">
                <a:latin typeface="Times New Roman" pitchFamily="18" charset="0"/>
                <a:cs typeface="Times New Roman" pitchFamily="18" charset="0"/>
              </a:rPr>
              <a:t>x</a:t>
            </a:r>
            <a:r>
              <a:rPr lang="en-US" sz="3600" dirty="0">
                <a:latin typeface="Times New Roman" pitchFamily="18" charset="0"/>
                <a:cs typeface="Times New Roman" pitchFamily="18" charset="0"/>
              </a:rPr>
              <a:t> + </a:t>
            </a:r>
            <a:r>
              <a:rPr lang="en-US" sz="3600" dirty="0" smtClean="0">
                <a:latin typeface="Times New Roman" pitchFamily="18" charset="0"/>
                <a:cs typeface="Times New Roman" pitchFamily="18" charset="0"/>
              </a:rPr>
              <a:t>15</a:t>
            </a:r>
            <a:endParaRPr lang="en-US" sz="3600" dirty="0">
              <a:latin typeface="Times New Roman" pitchFamily="18" charset="0"/>
              <a:cs typeface="Times New Roman" pitchFamily="18" charset="0"/>
            </a:endParaRPr>
          </a:p>
          <a:p>
            <a:pPr lvl="1"/>
            <a:r>
              <a:rPr lang="en-US" sz="3600" dirty="0" smtClean="0">
                <a:latin typeface="Times New Roman" pitchFamily="18" charset="0"/>
                <a:cs typeface="Times New Roman" pitchFamily="18" charset="0"/>
              </a:rPr>
              <a:t>   (</a:t>
            </a:r>
            <a:r>
              <a:rPr lang="en-US" sz="3600" i="1" dirty="0">
                <a:latin typeface="Times New Roman" pitchFamily="18" charset="0"/>
                <a:cs typeface="Times New Roman" pitchFamily="18" charset="0"/>
              </a:rPr>
              <a:t>y</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+ 1) = (</a:t>
            </a:r>
            <a:r>
              <a:rPr lang="en-US" sz="3600" i="1" dirty="0">
                <a:latin typeface="Times New Roman" pitchFamily="18" charset="0"/>
                <a:cs typeface="Times New Roman" pitchFamily="18" charset="0"/>
              </a:rPr>
              <a:t>x</a:t>
            </a:r>
            <a:r>
              <a:rPr lang="en-US" sz="3600" dirty="0">
                <a:latin typeface="Times New Roman" pitchFamily="18" charset="0"/>
                <a:cs typeface="Times New Roman" pitchFamily="18" charset="0"/>
              </a:rPr>
              <a:t> – </a:t>
            </a:r>
            <a:r>
              <a:rPr lang="en-US" sz="3600" dirty="0" smtClean="0">
                <a:latin typeface="Times New Roman" pitchFamily="18" charset="0"/>
                <a:cs typeface="Times New Roman" pitchFamily="18" charset="0"/>
              </a:rPr>
              <a:t>4)</a:t>
            </a:r>
            <a:r>
              <a:rPr lang="en-US" sz="3600" baseline="30000" dirty="0" smtClean="0">
                <a:latin typeface="Times New Roman" pitchFamily="18" charset="0"/>
                <a:cs typeface="Times New Roman" pitchFamily="18" charset="0"/>
              </a:rPr>
              <a:t>2</a:t>
            </a:r>
            <a:endParaRPr lang="en-US" sz="3600" baseline="30000" dirty="0">
              <a:latin typeface="Times New Roman" pitchFamily="18" charset="0"/>
              <a:cs typeface="Times New Roman" pitchFamily="18" charset="0"/>
            </a:endParaRPr>
          </a:p>
          <a:p>
            <a:pPr lvl="1"/>
            <a:r>
              <a:rPr lang="en-US" sz="3600" i="1" dirty="0" smtClean="0">
                <a:latin typeface="Times New Roman" pitchFamily="18" charset="0"/>
                <a:cs typeface="Times New Roman" pitchFamily="18" charset="0"/>
              </a:rPr>
              <a:t>   y</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 (</a:t>
            </a:r>
            <a:r>
              <a:rPr lang="en-US" sz="3600" i="1" dirty="0">
                <a:latin typeface="Times New Roman" pitchFamily="18" charset="0"/>
                <a:cs typeface="Times New Roman" pitchFamily="18" charset="0"/>
              </a:rPr>
              <a:t>x</a:t>
            </a:r>
            <a:r>
              <a:rPr lang="en-US" sz="3600" dirty="0">
                <a:latin typeface="Times New Roman" pitchFamily="18" charset="0"/>
                <a:cs typeface="Times New Roman" pitchFamily="18" charset="0"/>
              </a:rPr>
              <a:t> – 3)(</a:t>
            </a:r>
            <a:r>
              <a:rPr lang="en-US" sz="3600" i="1" dirty="0">
                <a:latin typeface="Times New Roman" pitchFamily="18" charset="0"/>
                <a:cs typeface="Times New Roman" pitchFamily="18" charset="0"/>
              </a:rPr>
              <a:t>x</a:t>
            </a:r>
            <a:r>
              <a:rPr lang="en-US" sz="3600" dirty="0">
                <a:latin typeface="Times New Roman" pitchFamily="18" charset="0"/>
                <a:cs typeface="Times New Roman" pitchFamily="18" charset="0"/>
              </a:rPr>
              <a:t> – 5)</a:t>
            </a:r>
          </a:p>
          <a:p>
            <a:endParaRPr lang="en-US" dirty="0">
              <a:latin typeface="Times New Roman" pitchFamily="18" charset="0"/>
              <a:cs typeface="Times New Roman" pitchFamily="18" charset="0"/>
            </a:endParaRPr>
          </a:p>
        </p:txBody>
      </p:sp>
      <p:sp>
        <p:nvSpPr>
          <p:cNvPr id="4" name="TextBox 3"/>
          <p:cNvSpPr txBox="1"/>
          <p:nvPr/>
        </p:nvSpPr>
        <p:spPr>
          <a:xfrm rot="16200000">
            <a:off x="-1004128" y="3290128"/>
            <a:ext cx="3935343" cy="707886"/>
          </a:xfrm>
          <a:prstGeom prst="rect">
            <a:avLst/>
          </a:prstGeom>
          <a:noFill/>
        </p:spPr>
        <p:txBody>
          <a:bodyPr wrap="square" rtlCol="0">
            <a:spAutoFit/>
          </a:bodyPr>
          <a:lstStyle/>
          <a:p>
            <a:pPr algn="ctr"/>
            <a:r>
              <a:rPr lang="en-US" sz="4000" b="1" dirty="0" smtClean="0">
                <a:latin typeface="Arial Black" pitchFamily="34" charset="0"/>
              </a:rPr>
              <a:t>Learning</a:t>
            </a:r>
            <a:endParaRPr lang="en-US" sz="4000" b="1" dirty="0">
              <a:latin typeface="Arial Black" pitchFamily="34" charset="0"/>
            </a:endParaRPr>
          </a:p>
        </p:txBody>
      </p:sp>
    </p:spTree>
    <p:extLst>
      <p:ext uri="{BB962C8B-B14F-4D97-AF65-F5344CB8AC3E}">
        <p14:creationId xmlns:p14="http://schemas.microsoft.com/office/powerpoint/2010/main" val="432336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Soapbox: On Factoring</a:t>
            </a:r>
            <a:endParaRPr lang="en-US" dirty="0"/>
          </a:p>
        </p:txBody>
      </p:sp>
      <p:sp>
        <p:nvSpPr>
          <p:cNvPr id="3" name="Content Placeholder 2"/>
          <p:cNvSpPr>
            <a:spLocks noGrp="1"/>
          </p:cNvSpPr>
          <p:nvPr>
            <p:ph idx="1"/>
          </p:nvPr>
        </p:nvSpPr>
        <p:spPr/>
        <p:txBody>
          <a:bodyPr>
            <a:normAutofit/>
          </a:bodyPr>
          <a:lstStyle/>
          <a:p>
            <a:r>
              <a:rPr lang="en-US" sz="3200" dirty="0" smtClean="0"/>
              <a:t>Factor  </a:t>
            </a:r>
            <a:r>
              <a:rPr lang="en-US" sz="3200" i="1" dirty="0" smtClean="0">
                <a:latin typeface="Times New Roman" pitchFamily="18" charset="0"/>
                <a:cs typeface="Times New Roman" pitchFamily="18" charset="0"/>
              </a:rPr>
              <a:t>x</a:t>
            </a:r>
            <a:r>
              <a:rPr lang="en-US" sz="3200" baseline="30000" dirty="0" smtClean="0">
                <a:latin typeface="Times New Roman" pitchFamily="18" charset="0"/>
                <a:cs typeface="Times New Roman" pitchFamily="18" charset="0"/>
              </a:rPr>
              <a:t>2</a:t>
            </a:r>
            <a:r>
              <a:rPr lang="en-US" sz="3200" dirty="0" smtClean="0">
                <a:latin typeface="Times New Roman" pitchFamily="18" charset="0"/>
                <a:cs typeface="Times New Roman" pitchFamily="18" charset="0"/>
              </a:rPr>
              <a:t> – 4</a:t>
            </a:r>
            <a:r>
              <a:rPr lang="en-US" sz="3200" i="1" dirty="0" smtClean="0">
                <a:latin typeface="Times New Roman" pitchFamily="18" charset="0"/>
                <a:cs typeface="Times New Roman" pitchFamily="18" charset="0"/>
              </a:rPr>
              <a:t>x</a:t>
            </a:r>
            <a:r>
              <a:rPr lang="en-US" sz="3200" dirty="0" smtClean="0">
                <a:latin typeface="Times New Roman" pitchFamily="18" charset="0"/>
                <a:cs typeface="Times New Roman" pitchFamily="18" charset="0"/>
              </a:rPr>
              <a:t> – 5</a:t>
            </a:r>
          </a:p>
          <a:p>
            <a:r>
              <a:rPr lang="en-US" sz="3200" dirty="0" smtClean="0"/>
              <a:t>Factor  </a:t>
            </a:r>
            <a:r>
              <a:rPr lang="en-US" sz="3200" i="1" dirty="0">
                <a:latin typeface="Times New Roman" pitchFamily="18" charset="0"/>
                <a:cs typeface="Times New Roman" pitchFamily="18" charset="0"/>
              </a:rPr>
              <a:t>x</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 – 4</a:t>
            </a:r>
            <a:r>
              <a:rPr lang="en-US" sz="3200" i="1" dirty="0">
                <a:latin typeface="Times New Roman" pitchFamily="18" charset="0"/>
                <a:cs typeface="Times New Roman" pitchFamily="18" charset="0"/>
              </a:rPr>
              <a:t>x</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+ 1</a:t>
            </a:r>
          </a:p>
          <a:p>
            <a:r>
              <a:rPr lang="en-US" sz="3200" dirty="0"/>
              <a:t>Factor  </a:t>
            </a:r>
            <a:r>
              <a:rPr lang="en-US" sz="3200" i="1" dirty="0">
                <a:latin typeface="Times New Roman" pitchFamily="18" charset="0"/>
                <a:cs typeface="Times New Roman" pitchFamily="18" charset="0"/>
              </a:rPr>
              <a:t>x</a:t>
            </a:r>
            <a:r>
              <a:rPr lang="en-US" sz="3200" baseline="30000" dirty="0">
                <a:latin typeface="Times New Roman" pitchFamily="18" charset="0"/>
                <a:cs typeface="Times New Roman" pitchFamily="18" charset="0"/>
              </a:rPr>
              <a:t>2</a:t>
            </a:r>
            <a:r>
              <a:rPr lang="en-US" sz="3200" dirty="0">
                <a:latin typeface="Times New Roman" pitchFamily="18" charset="0"/>
                <a:cs typeface="Times New Roman" pitchFamily="18" charset="0"/>
              </a:rPr>
              <a:t> – 4</a:t>
            </a:r>
            <a:r>
              <a:rPr lang="en-US" sz="3200" i="1" dirty="0">
                <a:latin typeface="Times New Roman" pitchFamily="18" charset="0"/>
                <a:cs typeface="Times New Roman" pitchFamily="18" charset="0"/>
              </a:rPr>
              <a:t>x</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+ 5</a:t>
            </a:r>
            <a:endParaRPr lang="en-US" sz="3200" dirty="0">
              <a:latin typeface="Times New Roman" pitchFamily="18" charset="0"/>
              <a:cs typeface="Times New Roman" pitchFamily="18" charset="0"/>
            </a:endParaRPr>
          </a:p>
          <a:p>
            <a:pPr marL="0" indent="0">
              <a:buNone/>
            </a:pPr>
            <a:endParaRPr lang="en-US" sz="3200" dirty="0" smtClean="0">
              <a:latin typeface="Times New Roman" pitchFamily="18" charset="0"/>
              <a:cs typeface="Times New Roman" pitchFamily="18" charset="0"/>
            </a:endParaRPr>
          </a:p>
        </p:txBody>
      </p:sp>
      <p:sp>
        <p:nvSpPr>
          <p:cNvPr id="4" name="TextBox 3"/>
          <p:cNvSpPr txBox="1"/>
          <p:nvPr/>
        </p:nvSpPr>
        <p:spPr>
          <a:xfrm rot="16200000">
            <a:off x="-1004128" y="3290128"/>
            <a:ext cx="3935343" cy="707886"/>
          </a:xfrm>
          <a:prstGeom prst="rect">
            <a:avLst/>
          </a:prstGeom>
          <a:noFill/>
        </p:spPr>
        <p:txBody>
          <a:bodyPr wrap="square" rtlCol="0">
            <a:spAutoFit/>
          </a:bodyPr>
          <a:lstStyle/>
          <a:p>
            <a:pPr algn="ctr"/>
            <a:r>
              <a:rPr lang="en-US" sz="4000" b="1" dirty="0" smtClean="0">
                <a:latin typeface="Arial Black" pitchFamily="34" charset="0"/>
              </a:rPr>
              <a:t>Learning</a:t>
            </a:r>
            <a:endParaRPr lang="en-US" sz="4000" b="1" dirty="0">
              <a:latin typeface="Arial Black" pitchFamily="34" charset="0"/>
            </a:endParaRPr>
          </a:p>
        </p:txBody>
      </p:sp>
    </p:spTree>
    <p:extLst>
      <p:ext uri="{BB962C8B-B14F-4D97-AF65-F5344CB8AC3E}">
        <p14:creationId xmlns:p14="http://schemas.microsoft.com/office/powerpoint/2010/main" val="1212951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sz="4800" dirty="0" smtClean="0"/>
              <a:t>Flexibility: Multiple Forms</a:t>
            </a:r>
            <a:endParaRPr lang="en-US" sz="4800" dirty="0"/>
          </a:p>
        </p:txBody>
      </p:sp>
      <p:sp>
        <p:nvSpPr>
          <p:cNvPr id="3" name="Content Placeholder 2"/>
          <p:cNvSpPr>
            <a:spLocks noGrp="1"/>
          </p:cNvSpPr>
          <p:nvPr>
            <p:ph idx="1"/>
          </p:nvPr>
        </p:nvSpPr>
        <p:spPr/>
        <p:txBody>
          <a:bodyPr/>
          <a:lstStyle/>
          <a:p>
            <a:r>
              <a:rPr lang="en-US" sz="3200" dirty="0" smtClean="0"/>
              <a:t>What does each form tell you?</a:t>
            </a:r>
          </a:p>
          <a:p>
            <a:pPr marL="0" indent="0">
              <a:buNone/>
            </a:pPr>
            <a:r>
              <a:rPr lang="en-US" dirty="0"/>
              <a:t>		</a:t>
            </a:r>
            <a:r>
              <a:rPr lang="en-US" dirty="0" smtClean="0"/>
              <a:t> </a:t>
            </a:r>
            <a:r>
              <a:rPr lang="en-US" dirty="0"/>
              <a:t>	 	</a:t>
            </a:r>
            <a:endParaRPr lang="en-US" dirty="0"/>
          </a:p>
        </p:txBody>
      </p:sp>
      <p:sp>
        <p:nvSpPr>
          <p:cNvPr id="4" name="TextBox 3"/>
          <p:cNvSpPr txBox="1"/>
          <p:nvPr/>
        </p:nvSpPr>
        <p:spPr>
          <a:xfrm rot="16200000">
            <a:off x="-1004128" y="3290128"/>
            <a:ext cx="3935343" cy="707886"/>
          </a:xfrm>
          <a:prstGeom prst="rect">
            <a:avLst/>
          </a:prstGeom>
          <a:noFill/>
        </p:spPr>
        <p:txBody>
          <a:bodyPr wrap="square" rtlCol="0">
            <a:spAutoFit/>
          </a:bodyPr>
          <a:lstStyle/>
          <a:p>
            <a:pPr algn="ctr"/>
            <a:r>
              <a:rPr lang="en-US" sz="4000" b="1" dirty="0" smtClean="0">
                <a:latin typeface="Arial Black" pitchFamily="34" charset="0"/>
              </a:rPr>
              <a:t>Learning</a:t>
            </a:r>
            <a:endParaRPr lang="en-US" sz="4000" b="1" dirty="0">
              <a:latin typeface="Arial Black" pitchFamily="34" charset="0"/>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919946428"/>
              </p:ext>
            </p:extLst>
          </p:nvPr>
        </p:nvGraphicFramePr>
        <p:xfrm>
          <a:off x="2514600" y="3581400"/>
          <a:ext cx="3005251" cy="899531"/>
        </p:xfrm>
        <a:graphic>
          <a:graphicData uri="http://schemas.openxmlformats.org/presentationml/2006/ole">
            <mc:AlternateContent xmlns:mc="http://schemas.openxmlformats.org/markup-compatibility/2006">
              <mc:Choice xmlns:v="urn:schemas-microsoft-com:vml" Requires="v">
                <p:oleObj spid="_x0000_s7271" name="Equation" r:id="rId3" imgW="1397000" imgH="419100" progId="Equation.DSMT4">
                  <p:embed/>
                </p:oleObj>
              </mc:Choice>
              <mc:Fallback>
                <p:oleObj name="Equation" r:id="rId3" imgW="13970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581400"/>
                        <a:ext cx="3005251" cy="899531"/>
                      </a:xfrm>
                      <a:prstGeom prst="rect">
                        <a:avLst/>
                      </a:prstGeom>
                      <a:noFill/>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386871713"/>
              </p:ext>
            </p:extLst>
          </p:nvPr>
        </p:nvGraphicFramePr>
        <p:xfrm>
          <a:off x="2590800" y="2300869"/>
          <a:ext cx="2473710" cy="899531"/>
        </p:xfrm>
        <a:graphic>
          <a:graphicData uri="http://schemas.openxmlformats.org/presentationml/2006/ole">
            <mc:AlternateContent xmlns:mc="http://schemas.openxmlformats.org/markup-compatibility/2006">
              <mc:Choice xmlns:v="urn:schemas-microsoft-com:vml" Requires="v">
                <p:oleObj spid="_x0000_s7272" name="Equation" r:id="rId5" imgW="1155700" imgH="419100" progId="Equation.DSMT4">
                  <p:embed/>
                </p:oleObj>
              </mc:Choice>
              <mc:Fallback>
                <p:oleObj name="Equation" r:id="rId5" imgW="1155700" imgH="4191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2300869"/>
                        <a:ext cx="2473710" cy="899531"/>
                      </a:xfrm>
                      <a:prstGeom prst="rect">
                        <a:avLst/>
                      </a:prstGeom>
                      <a:noFill/>
                    </p:spPr>
                  </p:pic>
                </p:oleObj>
              </mc:Fallback>
            </mc:AlternateContent>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330514855"/>
              </p:ext>
            </p:extLst>
          </p:nvPr>
        </p:nvGraphicFramePr>
        <p:xfrm>
          <a:off x="2590800" y="4833572"/>
          <a:ext cx="2862146" cy="838200"/>
        </p:xfrm>
        <a:graphic>
          <a:graphicData uri="http://schemas.openxmlformats.org/presentationml/2006/ole">
            <mc:AlternateContent xmlns:mc="http://schemas.openxmlformats.org/markup-compatibility/2006">
              <mc:Choice xmlns:v="urn:schemas-microsoft-com:vml" Requires="v">
                <p:oleObj spid="_x0000_s7273" name="Equation" r:id="rId7" imgW="1333500" imgH="393700" progId="Equation.DSMT4">
                  <p:embed/>
                </p:oleObj>
              </mc:Choice>
              <mc:Fallback>
                <p:oleObj name="Equation" r:id="rId7" imgW="1333500" imgH="39370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833572"/>
                        <a:ext cx="2862146" cy="838200"/>
                      </a:xfrm>
                      <a:prstGeom prst="rect">
                        <a:avLst/>
                      </a:prstGeom>
                      <a:noFill/>
                    </p:spPr>
                  </p:pic>
                </p:oleObj>
              </mc:Fallback>
            </mc:AlternateContent>
          </a:graphicData>
        </a:graphic>
      </p:graphicFrame>
    </p:spTree>
    <p:extLst>
      <p:ext uri="{BB962C8B-B14F-4D97-AF65-F5344CB8AC3E}">
        <p14:creationId xmlns:p14="http://schemas.microsoft.com/office/powerpoint/2010/main" val="1413069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28600"/>
            <a:ext cx="8229600" cy="1295400"/>
          </a:xfrm>
        </p:spPr>
        <p:txBody>
          <a:bodyPr/>
          <a:lstStyle/>
          <a:p>
            <a:r>
              <a:rPr lang="en-US" sz="3600" dirty="0" smtClean="0"/>
              <a:t>Possible Impacts of CAS on Traditional Algebra 2 </a:t>
            </a:r>
            <a:r>
              <a:rPr lang="en-US" sz="3600" dirty="0" smtClean="0"/>
              <a:t>Questions</a:t>
            </a:r>
            <a:endParaRPr lang="en-US" sz="3600" dirty="0"/>
          </a:p>
        </p:txBody>
      </p:sp>
      <p:sp>
        <p:nvSpPr>
          <p:cNvPr id="12291" name="Rectangle 3"/>
          <p:cNvSpPr>
            <a:spLocks noGrp="1" noChangeArrowheads="1"/>
          </p:cNvSpPr>
          <p:nvPr>
            <p:ph type="body" idx="1"/>
          </p:nvPr>
        </p:nvSpPr>
        <p:spPr>
          <a:xfrm>
            <a:off x="1676400" y="1828800"/>
            <a:ext cx="7010400" cy="4525963"/>
          </a:xfrm>
        </p:spPr>
        <p:txBody>
          <a:bodyPr>
            <a:normAutofit/>
          </a:bodyPr>
          <a:lstStyle/>
          <a:p>
            <a:r>
              <a:rPr lang="en-US" sz="3200" dirty="0"/>
              <a:t>CAS is </a:t>
            </a:r>
            <a:r>
              <a:rPr lang="en-US" sz="3200" dirty="0" smtClean="0"/>
              <a:t>irrelevant</a:t>
            </a:r>
            <a:endParaRPr lang="en-US" sz="3200" dirty="0"/>
          </a:p>
          <a:p>
            <a:r>
              <a:rPr lang="en-US" sz="3200" dirty="0"/>
              <a:t>CAS makes </a:t>
            </a:r>
            <a:r>
              <a:rPr lang="en-US" sz="3200" dirty="0" smtClean="0"/>
              <a:t>it trivial</a:t>
            </a:r>
            <a:endParaRPr lang="en-US" sz="3200" dirty="0"/>
          </a:p>
          <a:p>
            <a:r>
              <a:rPr lang="en-US" sz="3200" dirty="0"/>
              <a:t>CAS allows alternate solutions</a:t>
            </a:r>
          </a:p>
          <a:p>
            <a:r>
              <a:rPr lang="en-US" sz="3200" dirty="0"/>
              <a:t>CAS is required for a solution</a:t>
            </a:r>
          </a:p>
        </p:txBody>
      </p:sp>
      <p:sp>
        <p:nvSpPr>
          <p:cNvPr id="4" name="TextBox 3"/>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804956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799" y="228600"/>
            <a:ext cx="8229601" cy="1295400"/>
          </a:xfrm>
        </p:spPr>
        <p:txBody>
          <a:bodyPr/>
          <a:lstStyle/>
          <a:p>
            <a:r>
              <a:rPr lang="en-US" sz="4400" dirty="0"/>
              <a:t>Changing Traditional Questions for a CAS Environment</a:t>
            </a:r>
          </a:p>
        </p:txBody>
      </p:sp>
      <p:sp>
        <p:nvSpPr>
          <p:cNvPr id="98307" name="Rectangle 3"/>
          <p:cNvSpPr>
            <a:spLocks noGrp="1" noChangeArrowheads="1"/>
          </p:cNvSpPr>
          <p:nvPr>
            <p:ph type="body" idx="1"/>
          </p:nvPr>
        </p:nvSpPr>
        <p:spPr/>
        <p:txBody>
          <a:bodyPr/>
          <a:lstStyle/>
          <a:p>
            <a:r>
              <a:rPr kumimoji="0" lang="en-US" sz="2800" dirty="0"/>
              <a:t>Require students to answer without CAS</a:t>
            </a:r>
          </a:p>
          <a:p>
            <a:r>
              <a:rPr kumimoji="0" lang="en-US" sz="2800" dirty="0"/>
              <a:t>Get more General</a:t>
            </a:r>
          </a:p>
          <a:p>
            <a:r>
              <a:rPr kumimoji="0" lang="en-US" sz="2800" dirty="0"/>
              <a:t>Require Interpretation of Answers </a:t>
            </a:r>
          </a:p>
          <a:p>
            <a:pPr lvl="1">
              <a:buFont typeface="Monotype Sorts" pitchFamily="2" charset="2"/>
              <a:buNone/>
            </a:pPr>
            <a:r>
              <a:rPr kumimoji="0" lang="en-US" dirty="0"/>
              <a:t>	</a:t>
            </a:r>
            <a:r>
              <a:rPr kumimoji="0" lang="en-US" sz="2400" dirty="0"/>
              <a:t>(“Thinking Also Required”) </a:t>
            </a:r>
          </a:p>
          <a:p>
            <a:r>
              <a:rPr kumimoji="0" lang="en-US" sz="2800" dirty="0"/>
              <a:t>Focus on the </a:t>
            </a:r>
            <a:r>
              <a:rPr kumimoji="0" lang="en-US" sz="2800" b="1" i="1" dirty="0"/>
              <a:t>Process</a:t>
            </a:r>
            <a:r>
              <a:rPr kumimoji="0" lang="en-US" sz="2800" dirty="0"/>
              <a:t> rather than the </a:t>
            </a:r>
            <a:r>
              <a:rPr kumimoji="0" lang="en-US" sz="2800" b="1" i="1" dirty="0"/>
              <a:t>Result</a:t>
            </a:r>
            <a:r>
              <a:rPr kumimoji="0" lang="en-US" sz="2800" i="1" dirty="0"/>
              <a:t> </a:t>
            </a:r>
            <a:endParaRPr kumimoji="0" lang="en-US" dirty="0"/>
          </a:p>
          <a:p>
            <a:r>
              <a:rPr kumimoji="0" lang="en-US" sz="2800" dirty="0"/>
              <a:t>Turn Questions Around</a:t>
            </a:r>
          </a:p>
        </p:txBody>
      </p:sp>
      <p:sp>
        <p:nvSpPr>
          <p:cNvPr id="4" name="TextBox 3"/>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2921699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7086600" cy="1371600"/>
          </a:xfrm>
        </p:spPr>
        <p:txBody>
          <a:bodyPr/>
          <a:lstStyle/>
          <a:p>
            <a:r>
              <a:rPr lang="en-US" sz="4400" dirty="0"/>
              <a:t>Paper and Pencil Questions</a:t>
            </a:r>
          </a:p>
        </p:txBody>
      </p:sp>
      <p:sp>
        <p:nvSpPr>
          <p:cNvPr id="26627" name="Rectangle 3"/>
          <p:cNvSpPr>
            <a:spLocks noGrp="1" noChangeArrowheads="1"/>
          </p:cNvSpPr>
          <p:nvPr>
            <p:ph type="body" idx="1"/>
          </p:nvPr>
        </p:nvSpPr>
        <p:spPr>
          <a:xfrm>
            <a:off x="1371600" y="1885950"/>
            <a:ext cx="7467600" cy="4171950"/>
          </a:xfrm>
        </p:spPr>
        <p:txBody>
          <a:bodyPr>
            <a:normAutofit/>
          </a:bodyPr>
          <a:lstStyle/>
          <a:p>
            <a:r>
              <a:rPr lang="en-US" dirty="0"/>
              <a:t>Important to have both specific and general questions</a:t>
            </a:r>
          </a:p>
          <a:p>
            <a:pPr lvl="1"/>
            <a:endParaRPr lang="en-US" sz="2400" dirty="0"/>
          </a:p>
          <a:p>
            <a:pPr lvl="1"/>
            <a:r>
              <a:rPr lang="en-US" sz="2000" dirty="0"/>
              <a:t>Solve 4</a:t>
            </a:r>
            <a:r>
              <a:rPr lang="en-US" sz="2000" i="1" dirty="0"/>
              <a:t>x</a:t>
            </a:r>
            <a:r>
              <a:rPr lang="en-US" sz="2000" dirty="0"/>
              <a:t> – 3 = 8     AND    Solve   </a:t>
            </a:r>
            <a:r>
              <a:rPr lang="en-US" sz="2000" i="1" dirty="0"/>
              <a:t>y</a:t>
            </a:r>
            <a:r>
              <a:rPr lang="en-US" sz="2000" dirty="0"/>
              <a:t> = </a:t>
            </a:r>
            <a:r>
              <a:rPr lang="en-US" sz="2000" i="1" dirty="0"/>
              <a:t>m x + b</a:t>
            </a:r>
            <a:r>
              <a:rPr lang="en-US" sz="2000" dirty="0"/>
              <a:t>  for </a:t>
            </a:r>
            <a:r>
              <a:rPr lang="en-US" sz="2000" i="1" dirty="0"/>
              <a:t>x</a:t>
            </a:r>
          </a:p>
          <a:p>
            <a:pPr lvl="1"/>
            <a:endParaRPr lang="en-US" sz="2000" i="1" dirty="0"/>
          </a:p>
          <a:p>
            <a:pPr lvl="1"/>
            <a:r>
              <a:rPr lang="en-US" sz="2000" dirty="0"/>
              <a:t>Solve</a:t>
            </a:r>
            <a:r>
              <a:rPr lang="en-US" sz="2000" i="1" dirty="0"/>
              <a:t> x</a:t>
            </a:r>
            <a:r>
              <a:rPr lang="en-US" sz="2000" baseline="30000" dirty="0"/>
              <a:t> 2</a:t>
            </a:r>
            <a:r>
              <a:rPr lang="en-US" sz="2000" dirty="0"/>
              <a:t> + 2</a:t>
            </a:r>
            <a:r>
              <a:rPr lang="en-US" sz="2000" i="1" dirty="0"/>
              <a:t>x</a:t>
            </a:r>
            <a:r>
              <a:rPr lang="en-US" sz="2000" dirty="0"/>
              <a:t> = 15   AND    Solve </a:t>
            </a:r>
            <a:r>
              <a:rPr lang="en-US" sz="2000" i="1" dirty="0"/>
              <a:t>a x</a:t>
            </a:r>
            <a:r>
              <a:rPr lang="en-US" sz="2000" baseline="30000" dirty="0"/>
              <a:t> 2</a:t>
            </a:r>
            <a:r>
              <a:rPr lang="en-US" sz="2000" dirty="0"/>
              <a:t> + </a:t>
            </a:r>
            <a:r>
              <a:rPr lang="en-US" sz="2000" i="1" dirty="0"/>
              <a:t>b x </a:t>
            </a:r>
            <a:r>
              <a:rPr lang="en-US" sz="2000" dirty="0"/>
              <a:t>+ </a:t>
            </a:r>
            <a:r>
              <a:rPr lang="en-US" sz="2000" i="1" dirty="0"/>
              <a:t>c</a:t>
            </a:r>
            <a:r>
              <a:rPr lang="en-US" sz="2000" dirty="0"/>
              <a:t> = 0</a:t>
            </a:r>
          </a:p>
          <a:p>
            <a:pPr lvl="1"/>
            <a:endParaRPr lang="en-US" sz="2000" dirty="0"/>
          </a:p>
          <a:p>
            <a:pPr lvl="1"/>
            <a:r>
              <a:rPr lang="en-US" sz="2000" dirty="0"/>
              <a:t>Solve  54 = 2(1 + </a:t>
            </a:r>
            <a:r>
              <a:rPr lang="en-US" sz="2000" i="1" dirty="0"/>
              <a:t>r</a:t>
            </a:r>
            <a:r>
              <a:rPr lang="en-US" sz="2000" dirty="0"/>
              <a:t>)</a:t>
            </a:r>
            <a:r>
              <a:rPr lang="en-US" sz="2000" baseline="30000" dirty="0"/>
              <a:t>3</a:t>
            </a:r>
            <a:r>
              <a:rPr lang="en-US" sz="2000" dirty="0"/>
              <a:t>   AND    Solve </a:t>
            </a:r>
            <a:r>
              <a:rPr lang="en-US" sz="2000" i="1" dirty="0"/>
              <a:t>A = P e </a:t>
            </a:r>
            <a:r>
              <a:rPr lang="en-US" sz="2000" i="1" baseline="30000" dirty="0"/>
              <a:t>r t</a:t>
            </a:r>
            <a:r>
              <a:rPr lang="en-US" sz="2000" dirty="0"/>
              <a:t>  for </a:t>
            </a:r>
            <a:r>
              <a:rPr lang="en-US" sz="2000" i="1" dirty="0"/>
              <a:t>r</a:t>
            </a:r>
            <a:endParaRPr lang="en-US" sz="2000" dirty="0"/>
          </a:p>
          <a:p>
            <a:pPr>
              <a:buFont typeface="Monotype Sorts" pitchFamily="2" charset="2"/>
              <a:buNone/>
            </a:pPr>
            <a:endParaRPr lang="en-US" sz="2800" dirty="0"/>
          </a:p>
        </p:txBody>
      </p:sp>
      <p:pic>
        <p:nvPicPr>
          <p:cNvPr id="14338" name="Picture 2" descr="NoCalc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531" y="191588"/>
            <a:ext cx="1083469" cy="126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3977255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Get More General</a:t>
            </a:r>
          </a:p>
        </p:txBody>
      </p:sp>
      <p:sp>
        <p:nvSpPr>
          <p:cNvPr id="99331" name="Rectangle 3"/>
          <p:cNvSpPr>
            <a:spLocks noGrp="1" noChangeArrowheads="1"/>
          </p:cNvSpPr>
          <p:nvPr>
            <p:ph type="body" idx="1"/>
          </p:nvPr>
        </p:nvSpPr>
        <p:spPr>
          <a:xfrm>
            <a:off x="1676400" y="1600200"/>
            <a:ext cx="6477000" cy="4525963"/>
          </a:xfrm>
        </p:spPr>
        <p:txBody>
          <a:bodyPr/>
          <a:lstStyle/>
          <a:p>
            <a:r>
              <a:rPr lang="en-US" sz="2800" b="1" dirty="0"/>
              <a:t>Traditional:</a:t>
            </a:r>
            <a:r>
              <a:rPr lang="en-US" sz="2800" dirty="0"/>
              <a:t> Find the slope of a line perpendicular to the line through (3, 1) and (-2, 5</a:t>
            </a:r>
            <a:r>
              <a:rPr lang="en-US" sz="2800" dirty="0" smtClean="0"/>
              <a:t>).</a:t>
            </a:r>
          </a:p>
          <a:p>
            <a:endParaRPr lang="en-US" sz="2800" dirty="0"/>
          </a:p>
          <a:p>
            <a:r>
              <a:rPr lang="en-US" sz="2800" b="1" dirty="0"/>
              <a:t>CAS-Enabled:</a:t>
            </a:r>
            <a:r>
              <a:rPr lang="en-US" sz="2800" i="1" dirty="0"/>
              <a:t> </a:t>
            </a:r>
            <a:r>
              <a:rPr lang="en-US" sz="2800" dirty="0"/>
              <a:t>Find the slope of a line perpendicular to the line through</a:t>
            </a:r>
            <a:r>
              <a:rPr lang="en-US" sz="2800" i="1" dirty="0"/>
              <a:t> </a:t>
            </a:r>
            <a:r>
              <a:rPr lang="en-US" sz="2800" dirty="0"/>
              <a:t>(</a:t>
            </a:r>
            <a:r>
              <a:rPr lang="en-US" sz="2800" b="1" i="1" dirty="0"/>
              <a:t>a</a:t>
            </a:r>
            <a:r>
              <a:rPr lang="en-US" sz="2800" dirty="0"/>
              <a:t>, </a:t>
            </a:r>
            <a:r>
              <a:rPr lang="en-US" sz="2800" b="1" i="1" dirty="0"/>
              <a:t>b</a:t>
            </a:r>
            <a:r>
              <a:rPr lang="en-US" sz="2800" dirty="0"/>
              <a:t>)</a:t>
            </a:r>
            <a:r>
              <a:rPr lang="en-US" sz="2800" i="1" dirty="0"/>
              <a:t> </a:t>
            </a:r>
            <a:r>
              <a:rPr lang="en-US" sz="2800" dirty="0"/>
              <a:t>and (</a:t>
            </a:r>
            <a:r>
              <a:rPr lang="en-US" sz="2800" b="1" i="1" dirty="0"/>
              <a:t>c</a:t>
            </a:r>
            <a:r>
              <a:rPr lang="en-US" sz="2800" dirty="0"/>
              <a:t>, </a:t>
            </a:r>
            <a:r>
              <a:rPr lang="en-US" sz="2800" b="1" i="1" dirty="0"/>
              <a:t>d</a:t>
            </a:r>
            <a:r>
              <a:rPr lang="en-US" sz="2800" dirty="0"/>
              <a:t>)</a:t>
            </a:r>
            <a:r>
              <a:rPr lang="en-US" sz="2800" i="1" dirty="0"/>
              <a:t>.</a:t>
            </a:r>
          </a:p>
          <a:p>
            <a:endParaRPr lang="en-US" i="1" dirty="0"/>
          </a:p>
        </p:txBody>
      </p:sp>
      <p:sp>
        <p:nvSpPr>
          <p:cNvPr id="4" name="TextBox 3"/>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3992934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lstStyle/>
          <a:p>
            <a:r>
              <a:rPr lang="en-US" dirty="0" smtClean="0"/>
              <a:t>Warm Up:</a:t>
            </a:r>
            <a:br>
              <a:rPr lang="en-US" dirty="0" smtClean="0"/>
            </a:br>
            <a:r>
              <a:rPr lang="en-US" dirty="0" smtClean="0"/>
              <a:t>Solve a System</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50301472"/>
              </p:ext>
            </p:extLst>
          </p:nvPr>
        </p:nvGraphicFramePr>
        <p:xfrm>
          <a:off x="2286000" y="2362200"/>
          <a:ext cx="2232026" cy="1116013"/>
        </p:xfrm>
        <a:graphic>
          <a:graphicData uri="http://schemas.openxmlformats.org/presentationml/2006/ole">
            <mc:AlternateContent xmlns:mc="http://schemas.openxmlformats.org/markup-compatibility/2006">
              <mc:Choice xmlns:v="urn:schemas-microsoft-com:vml" Requires="v">
                <p:oleObj spid="_x0000_s1118" name="Equation" r:id="rId3" imgW="914400" imgH="457200" progId="Equation.DSMT4">
                  <p:embed/>
                </p:oleObj>
              </mc:Choice>
              <mc:Fallback>
                <p:oleObj name="Equation" r:id="rId3" imgW="9144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362200"/>
                        <a:ext cx="2232026" cy="1116013"/>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81936741"/>
              </p:ext>
            </p:extLst>
          </p:nvPr>
        </p:nvGraphicFramePr>
        <p:xfrm>
          <a:off x="5562600" y="2362200"/>
          <a:ext cx="2511029" cy="1116013"/>
        </p:xfrm>
        <a:graphic>
          <a:graphicData uri="http://schemas.openxmlformats.org/presentationml/2006/ole">
            <mc:AlternateContent xmlns:mc="http://schemas.openxmlformats.org/markup-compatibility/2006">
              <mc:Choice xmlns:v="urn:schemas-microsoft-com:vml" Requires="v">
                <p:oleObj spid="_x0000_s1119" name="Equation" r:id="rId5" imgW="1028520" imgH="457200" progId="Equation.DSMT4">
                  <p:embed/>
                </p:oleObj>
              </mc:Choice>
              <mc:Fallback>
                <p:oleObj name="Equation" r:id="rId5" imgW="102852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362200"/>
                        <a:ext cx="2511029" cy="11160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475843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a:t>Get More General</a:t>
            </a:r>
          </a:p>
        </p:txBody>
      </p:sp>
      <p:sp>
        <p:nvSpPr>
          <p:cNvPr id="100355" name="Rectangle 3"/>
          <p:cNvSpPr>
            <a:spLocks noGrp="1" noChangeArrowheads="1"/>
          </p:cNvSpPr>
          <p:nvPr>
            <p:ph type="body" idx="1"/>
          </p:nvPr>
        </p:nvSpPr>
        <p:spPr>
          <a:xfrm>
            <a:off x="1828800" y="1885950"/>
            <a:ext cx="6934200" cy="4171950"/>
          </a:xfrm>
        </p:spPr>
        <p:txBody>
          <a:bodyPr>
            <a:normAutofit/>
          </a:bodyPr>
          <a:lstStyle/>
          <a:p>
            <a:r>
              <a:rPr lang="en-US" sz="2800" b="1" dirty="0"/>
              <a:t>Traditional:</a:t>
            </a:r>
            <a:r>
              <a:rPr lang="en-US" sz="2800" dirty="0"/>
              <a:t> Given an arithmetic sequence </a:t>
            </a:r>
            <a:r>
              <a:rPr lang="en-US" sz="2800" b="1" i="1" dirty="0"/>
              <a:t>a</a:t>
            </a:r>
            <a:r>
              <a:rPr lang="en-US" sz="2800" dirty="0"/>
              <a:t> with first term 8 and common difference 2.5, find </a:t>
            </a:r>
            <a:r>
              <a:rPr lang="en-US" sz="2800" i="1" dirty="0"/>
              <a:t>a</a:t>
            </a:r>
            <a:r>
              <a:rPr lang="en-US" sz="2800" baseline="-25000" dirty="0"/>
              <a:t>5</a:t>
            </a:r>
            <a:r>
              <a:rPr lang="en-US" sz="2800" dirty="0"/>
              <a:t> + </a:t>
            </a:r>
            <a:r>
              <a:rPr lang="en-US" sz="2800" i="1" dirty="0"/>
              <a:t>a</a:t>
            </a:r>
            <a:r>
              <a:rPr lang="en-US" sz="2800" baseline="-25000" dirty="0"/>
              <a:t>8</a:t>
            </a:r>
            <a:r>
              <a:rPr lang="en-US" sz="2800" dirty="0"/>
              <a:t>.</a:t>
            </a:r>
          </a:p>
          <a:p>
            <a:r>
              <a:rPr lang="en-US" sz="2800" b="1" dirty="0"/>
              <a:t>CAS-Enabled:</a:t>
            </a:r>
            <a:r>
              <a:rPr lang="en-US" sz="2800" i="1" dirty="0"/>
              <a:t> </a:t>
            </a:r>
            <a:r>
              <a:rPr lang="en-US" sz="2800" dirty="0"/>
              <a:t>Given an arithmetic sequence </a:t>
            </a:r>
            <a:r>
              <a:rPr lang="en-US" sz="2800" b="1" i="1" dirty="0"/>
              <a:t>a</a:t>
            </a:r>
            <a:r>
              <a:rPr lang="en-US" sz="2800" dirty="0"/>
              <a:t> with first term </a:t>
            </a:r>
            <a:r>
              <a:rPr lang="en-US" sz="2800" i="1" dirty="0"/>
              <a:t>t</a:t>
            </a:r>
            <a:r>
              <a:rPr lang="en-US" sz="2800" dirty="0"/>
              <a:t> and common difference </a:t>
            </a:r>
            <a:r>
              <a:rPr lang="en-US" sz="2800" i="1" dirty="0"/>
              <a:t>d</a:t>
            </a:r>
            <a:r>
              <a:rPr lang="en-US" sz="2800" dirty="0"/>
              <a:t>, show that </a:t>
            </a:r>
            <a:endParaRPr lang="en-US" sz="2800" dirty="0" smtClean="0"/>
          </a:p>
          <a:p>
            <a:pPr marL="0" indent="0">
              <a:buNone/>
            </a:pPr>
            <a:r>
              <a:rPr lang="en-US" sz="2800" i="1" dirty="0"/>
              <a:t>	</a:t>
            </a:r>
            <a:r>
              <a:rPr lang="en-US" sz="2800" i="1" dirty="0" smtClean="0"/>
              <a:t>a</a:t>
            </a:r>
            <a:r>
              <a:rPr lang="en-US" sz="2800" baseline="-25000" dirty="0" smtClean="0"/>
              <a:t>5</a:t>
            </a:r>
            <a:r>
              <a:rPr lang="en-US" sz="2800" dirty="0" smtClean="0"/>
              <a:t> </a:t>
            </a:r>
            <a:r>
              <a:rPr lang="en-US" sz="2800" dirty="0"/>
              <a:t>+ </a:t>
            </a:r>
            <a:r>
              <a:rPr lang="en-US" sz="2800" i="1" dirty="0"/>
              <a:t>a</a:t>
            </a:r>
            <a:r>
              <a:rPr lang="en-US" sz="2800" baseline="-25000" dirty="0"/>
              <a:t>8</a:t>
            </a:r>
            <a:r>
              <a:rPr lang="en-US" sz="2800" dirty="0"/>
              <a:t> = </a:t>
            </a:r>
            <a:r>
              <a:rPr lang="en-US" sz="2800" i="1" dirty="0"/>
              <a:t>a</a:t>
            </a:r>
            <a:r>
              <a:rPr lang="en-US" sz="2800" baseline="-25000" dirty="0"/>
              <a:t>3</a:t>
            </a:r>
            <a:r>
              <a:rPr lang="en-US" sz="2800" dirty="0"/>
              <a:t> + </a:t>
            </a:r>
            <a:r>
              <a:rPr lang="en-US" sz="2800" i="1" dirty="0"/>
              <a:t>a</a:t>
            </a:r>
            <a:r>
              <a:rPr lang="en-US" sz="2800" baseline="-25000" dirty="0"/>
              <a:t>10</a:t>
            </a:r>
            <a:r>
              <a:rPr lang="en-US" sz="2800" dirty="0"/>
              <a:t>.</a:t>
            </a:r>
          </a:p>
          <a:p>
            <a:endParaRPr lang="en-US" sz="2800" i="1" dirty="0"/>
          </a:p>
        </p:txBody>
      </p:sp>
      <p:sp>
        <p:nvSpPr>
          <p:cNvPr id="4" name="TextBox 3"/>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3808310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Thinking Also Required</a:t>
            </a:r>
          </a:p>
        </p:txBody>
      </p:sp>
      <p:sp>
        <p:nvSpPr>
          <p:cNvPr id="34819" name="Rectangle 3"/>
          <p:cNvSpPr>
            <a:spLocks noGrp="1" noChangeArrowheads="1"/>
          </p:cNvSpPr>
          <p:nvPr>
            <p:ph type="body" idx="1"/>
          </p:nvPr>
        </p:nvSpPr>
        <p:spPr>
          <a:xfrm>
            <a:off x="1676400" y="1885950"/>
            <a:ext cx="7010400" cy="4362450"/>
          </a:xfrm>
        </p:spPr>
        <p:txBody>
          <a:bodyPr>
            <a:normAutofit/>
          </a:bodyPr>
          <a:lstStyle/>
          <a:p>
            <a:r>
              <a:rPr lang="en-US" dirty="0" smtClean="0"/>
              <a:t>Solve </a:t>
            </a:r>
            <a:r>
              <a:rPr lang="en-US" dirty="0"/>
              <a:t>this formula for </a:t>
            </a:r>
            <a:r>
              <a:rPr lang="en-US" i="1" dirty="0">
                <a:latin typeface="Times New Roman" pitchFamily="18" charset="0"/>
              </a:rPr>
              <a:t>d</a:t>
            </a:r>
          </a:p>
          <a:p>
            <a:r>
              <a:rPr lang="en-US" dirty="0" smtClean="0"/>
              <a:t>The </a:t>
            </a:r>
            <a:r>
              <a:rPr lang="en-US" dirty="0"/>
              <a:t>force</a:t>
            </a:r>
            <a:r>
              <a:rPr lang="en-US" dirty="0"/>
              <a:t> of gravity (</a:t>
            </a:r>
            <a:r>
              <a:rPr lang="en-US" i="1" dirty="0">
                <a:latin typeface="Times New Roman" pitchFamily="18" charset="0"/>
              </a:rPr>
              <a:t>F</a:t>
            </a:r>
            <a:r>
              <a:rPr lang="en-US" dirty="0"/>
              <a:t>) between two objects is given by the formula </a:t>
            </a:r>
          </a:p>
          <a:p>
            <a:endParaRPr lang="en-US" dirty="0" smtClean="0"/>
          </a:p>
          <a:p>
            <a:endParaRPr lang="en-US" dirty="0"/>
          </a:p>
          <a:p>
            <a:pPr>
              <a:buFont typeface="Monotype Sorts" pitchFamily="2" charset="2"/>
              <a:buNone/>
            </a:pPr>
            <a:r>
              <a:rPr lang="en-US" dirty="0"/>
              <a:t>   </a:t>
            </a:r>
          </a:p>
          <a:p>
            <a:pPr>
              <a:buFont typeface="Monotype Sorts" pitchFamily="2" charset="2"/>
              <a:buNone/>
            </a:pPr>
            <a:r>
              <a:rPr lang="en-US" dirty="0"/>
              <a:t>   </a:t>
            </a:r>
            <a:r>
              <a:rPr lang="en-US" dirty="0" smtClean="0"/>
              <a:t> where </a:t>
            </a:r>
            <a:r>
              <a:rPr lang="en-US" i="1" dirty="0">
                <a:latin typeface="Times New Roman" pitchFamily="18" charset="0"/>
              </a:rPr>
              <a:t>m</a:t>
            </a:r>
            <a:r>
              <a:rPr lang="en-US" baseline="-25000" dirty="0"/>
              <a:t>1</a:t>
            </a:r>
            <a:r>
              <a:rPr lang="en-US" dirty="0"/>
              <a:t> and </a:t>
            </a:r>
            <a:r>
              <a:rPr lang="en-US" i="1" dirty="0">
                <a:latin typeface="Times New Roman" pitchFamily="18" charset="0"/>
              </a:rPr>
              <a:t>m</a:t>
            </a:r>
            <a:r>
              <a:rPr lang="en-US" baseline="-25000" dirty="0"/>
              <a:t>2</a:t>
            </a:r>
            <a:r>
              <a:rPr lang="en-US" dirty="0"/>
              <a:t> are the masses of the two objects, </a:t>
            </a:r>
            <a:r>
              <a:rPr lang="en-US" i="1" dirty="0">
                <a:latin typeface="Times New Roman" pitchFamily="18" charset="0"/>
              </a:rPr>
              <a:t>d</a:t>
            </a:r>
            <a:r>
              <a:rPr lang="en-US" dirty="0"/>
              <a:t> is the distance between them, and </a:t>
            </a:r>
            <a:r>
              <a:rPr lang="en-US" i="1" dirty="0">
                <a:latin typeface="Times New Roman" pitchFamily="18" charset="0"/>
              </a:rPr>
              <a:t>G</a:t>
            </a:r>
            <a:r>
              <a:rPr lang="en-US" dirty="0"/>
              <a:t> is the universal gravitational constant</a:t>
            </a:r>
            <a:r>
              <a:rPr lang="en-US" dirty="0" smtClean="0"/>
              <a:t>.</a:t>
            </a:r>
            <a:endParaRPr lang="en-US" i="1" dirty="0">
              <a:latin typeface="Times New Roman" pitchFamily="18" charset="0"/>
            </a:endParaRPr>
          </a:p>
        </p:txBody>
      </p:sp>
      <p:sp>
        <p:nvSpPr>
          <p:cNvPr id="34821" name="Rectangle 5"/>
          <p:cNvSpPr>
            <a:spLocks noChangeArrowheads="1"/>
          </p:cNvSpPr>
          <p:nvPr/>
        </p:nvSpPr>
        <p:spPr bwMode="auto">
          <a:xfrm>
            <a:off x="0" y="3230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4820" name="Object 4"/>
          <p:cNvGraphicFramePr>
            <a:graphicFrameLocks noChangeAspect="1"/>
          </p:cNvGraphicFramePr>
          <p:nvPr>
            <p:extLst>
              <p:ext uri="{D42A27DB-BD31-4B8C-83A1-F6EECF244321}">
                <p14:modId xmlns:p14="http://schemas.microsoft.com/office/powerpoint/2010/main" val="120915168"/>
              </p:ext>
            </p:extLst>
          </p:nvPr>
        </p:nvGraphicFramePr>
        <p:xfrm>
          <a:off x="3352800" y="3124200"/>
          <a:ext cx="2743200" cy="1143000"/>
        </p:xfrm>
        <a:graphic>
          <a:graphicData uri="http://schemas.openxmlformats.org/presentationml/2006/ole">
            <mc:AlternateContent xmlns:mc="http://schemas.openxmlformats.org/markup-compatibility/2006">
              <mc:Choice xmlns:v="urn:schemas-microsoft-com:vml" Requires="v">
                <p:oleObj spid="_x0000_s15393" name="Equation" r:id="rId3" imgW="952087" imgH="393529" progId="Equation.3">
                  <p:embed/>
                </p:oleObj>
              </mc:Choice>
              <mc:Fallback>
                <p:oleObj name="Equation" r:id="rId3" imgW="952087"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124200"/>
                        <a:ext cx="27432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1102311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Thinking Also Required</a:t>
            </a:r>
          </a:p>
        </p:txBody>
      </p:sp>
      <p:sp>
        <p:nvSpPr>
          <p:cNvPr id="112644" name="Rectangle 4"/>
          <p:cNvSpPr>
            <a:spLocks noGrp="1" noChangeArrowheads="1"/>
          </p:cNvSpPr>
          <p:nvPr>
            <p:ph type="body" idx="1"/>
          </p:nvPr>
        </p:nvSpPr>
        <p:spPr>
          <a:xfrm>
            <a:off x="1676400" y="1885950"/>
            <a:ext cx="6959600" cy="4591050"/>
          </a:xfrm>
          <a:noFill/>
          <a:ln/>
        </p:spPr>
        <p:txBody>
          <a:bodyPr>
            <a:normAutofit/>
          </a:bodyPr>
          <a:lstStyle/>
          <a:p>
            <a:r>
              <a:rPr lang="en-US" dirty="0"/>
              <a:t>Alexis shoots a basketball, releasing it from her hand at a height of </a:t>
            </a:r>
            <a:r>
              <a:rPr lang="en-US" dirty="0" smtClean="0"/>
              <a:t>5.8 feet and </a:t>
            </a:r>
            <a:r>
              <a:rPr lang="en-US" dirty="0"/>
              <a:t>giving it an initial upward velocity of </a:t>
            </a:r>
            <a:r>
              <a:rPr lang="en-US" dirty="0" smtClean="0"/>
              <a:t>27 </a:t>
            </a:r>
            <a:r>
              <a:rPr lang="en-US" dirty="0" err="1" smtClean="0"/>
              <a:t>ft</a:t>
            </a:r>
            <a:r>
              <a:rPr lang="en-US" dirty="0" smtClean="0"/>
              <a:t>/s</a:t>
            </a:r>
            <a:r>
              <a:rPr lang="en-US" dirty="0"/>
              <a:t>. </a:t>
            </a:r>
          </a:p>
          <a:p>
            <a:endParaRPr lang="en-US" sz="2800" dirty="0"/>
          </a:p>
          <a:p>
            <a:r>
              <a:rPr lang="en-US" sz="2400" b="1" dirty="0"/>
              <a:t>Traditional:</a:t>
            </a:r>
            <a:r>
              <a:rPr lang="en-US" sz="2400" dirty="0"/>
              <a:t> At what time(s) is the ball exactly </a:t>
            </a:r>
            <a:r>
              <a:rPr lang="en-US" sz="2400" dirty="0" smtClean="0"/>
              <a:t>10 feet high</a:t>
            </a:r>
            <a:r>
              <a:rPr lang="en-US" sz="2400" dirty="0"/>
              <a:t>?</a:t>
            </a:r>
          </a:p>
          <a:p>
            <a:endParaRPr lang="en-US" sz="2400" dirty="0"/>
          </a:p>
          <a:p>
            <a:r>
              <a:rPr lang="en-US" sz="2400" b="1" dirty="0"/>
              <a:t>CAS-Enabled:</a:t>
            </a:r>
            <a:r>
              <a:rPr lang="en-US" sz="2400" dirty="0"/>
              <a:t> The basket is exactly </a:t>
            </a:r>
            <a:r>
              <a:rPr lang="en-US" sz="2400" dirty="0" smtClean="0"/>
              <a:t>10 feet </a:t>
            </a:r>
            <a:r>
              <a:rPr lang="en-US" sz="2400" dirty="0"/>
              <a:t>high.  To the nearest tenth of a second, how long is it before the ball swishes through the net to win the game?</a:t>
            </a:r>
            <a:r>
              <a:rPr lang="en-US" dirty="0"/>
              <a:t>  </a:t>
            </a:r>
          </a:p>
        </p:txBody>
      </p:sp>
      <p:sp>
        <p:nvSpPr>
          <p:cNvPr id="4" name="TextBox 3"/>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5744410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DSCN0005"/>
          <p:cNvPicPr>
            <a:picLocks noChangeAspect="1" noChangeArrowheads="1"/>
          </p:cNvPicPr>
          <p:nvPr>
            <p:ph idx="1"/>
          </p:nvPr>
        </p:nvPicPr>
        <p:blipFill>
          <a:blip r:embed="rId2">
            <a:extLst>
              <a:ext uri="{28A0092B-C50C-407E-A947-70E740481C1C}">
                <a14:useLocalDpi xmlns:a14="http://schemas.microsoft.com/office/drawing/2010/main" val="0"/>
              </a:ext>
            </a:extLst>
          </a:blip>
          <a:srcRect l="35783" t="5676" r="34944" b="66667"/>
          <a:stretch>
            <a:fillRect/>
          </a:stretch>
        </p:blipFill>
        <p:spPr>
          <a:xfrm>
            <a:off x="2209800" y="2619375"/>
            <a:ext cx="5410200" cy="3833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p:cNvSpPr>
            <a:spLocks noChangeArrowheads="1"/>
          </p:cNvSpPr>
          <p:nvPr/>
        </p:nvSpPr>
        <p:spPr bwMode="auto">
          <a:xfrm>
            <a:off x="1828800" y="1689099"/>
            <a:ext cx="35083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sz="3200" dirty="0">
                <a:latin typeface="Tahoma" pitchFamily="34" charset="0"/>
              </a:rPr>
              <a:t>Solve</a:t>
            </a:r>
            <a:r>
              <a:rPr kumimoji="1" lang="en-US" sz="3200" dirty="0">
                <a:solidFill>
                  <a:schemeClr val="tx2"/>
                </a:solidFill>
                <a:latin typeface="Arial Black" pitchFamily="34" charset="0"/>
              </a:rPr>
              <a:t> </a:t>
            </a:r>
            <a:r>
              <a:rPr kumimoji="1" lang="en-US" sz="4000" dirty="0">
                <a:solidFill>
                  <a:schemeClr val="tx2"/>
                </a:solidFill>
              </a:rPr>
              <a:t> log</a:t>
            </a:r>
            <a:r>
              <a:rPr kumimoji="1" lang="en-US" sz="4000" i="1" baseline="-25000" dirty="0">
                <a:solidFill>
                  <a:schemeClr val="tx2"/>
                </a:solidFill>
              </a:rPr>
              <a:t>x</a:t>
            </a:r>
            <a:r>
              <a:rPr kumimoji="1" lang="en-US" sz="4000" dirty="0">
                <a:solidFill>
                  <a:schemeClr val="tx2"/>
                </a:solidFill>
              </a:rPr>
              <a:t>28 = 4</a:t>
            </a:r>
          </a:p>
        </p:txBody>
      </p:sp>
      <p:sp>
        <p:nvSpPr>
          <p:cNvPr id="36870" name="Rectangle 6"/>
          <p:cNvSpPr>
            <a:spLocks noGrp="1" noChangeArrowheads="1"/>
          </p:cNvSpPr>
          <p:nvPr>
            <p:ph type="title"/>
          </p:nvPr>
        </p:nvSpPr>
        <p:spPr>
          <a:noFill/>
          <a:ln/>
        </p:spPr>
        <p:txBody>
          <a:bodyPr/>
          <a:lstStyle/>
          <a:p>
            <a:r>
              <a:rPr lang="en-US"/>
              <a:t>Thinking Also Required</a:t>
            </a:r>
          </a:p>
        </p:txBody>
      </p:sp>
      <p:sp>
        <p:nvSpPr>
          <p:cNvPr id="5" name="TextBox 4"/>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386143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DSCN0006"/>
          <p:cNvPicPr>
            <a:picLocks noChangeAspect="1" noChangeArrowheads="1"/>
          </p:cNvPicPr>
          <p:nvPr>
            <p:ph idx="1"/>
          </p:nvPr>
        </p:nvPicPr>
        <p:blipFill>
          <a:blip r:embed="rId2">
            <a:extLst>
              <a:ext uri="{28A0092B-C50C-407E-A947-70E740481C1C}">
                <a14:useLocalDpi xmlns:a14="http://schemas.microsoft.com/office/drawing/2010/main" val="0"/>
              </a:ext>
            </a:extLst>
          </a:blip>
          <a:srcRect l="36758" t="2283" r="15297" b="39270"/>
          <a:stretch>
            <a:fillRect/>
          </a:stretch>
        </p:blipFill>
        <p:spPr>
          <a:xfrm>
            <a:off x="1905000" y="1676400"/>
            <a:ext cx="5410200" cy="4946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6"/>
          <p:cNvSpPr>
            <a:spLocks noGrp="1" noChangeArrowheads="1"/>
          </p:cNvSpPr>
          <p:nvPr>
            <p:ph type="title"/>
          </p:nvPr>
        </p:nvSpPr>
        <p:spPr>
          <a:noFill/>
          <a:ln/>
        </p:spPr>
        <p:txBody>
          <a:bodyPr/>
          <a:lstStyle/>
          <a:p>
            <a:r>
              <a:rPr lang="en-US"/>
              <a:t>Thinking Also Required</a:t>
            </a:r>
          </a:p>
        </p:txBody>
      </p:sp>
      <p:sp>
        <p:nvSpPr>
          <p:cNvPr id="4" name="TextBox 3"/>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777896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Focus on the Process</a:t>
            </a:r>
          </a:p>
        </p:txBody>
      </p:sp>
      <p:sp>
        <p:nvSpPr>
          <p:cNvPr id="29700" name="Rectangle 4"/>
          <p:cNvSpPr>
            <a:spLocks noChangeArrowheads="1"/>
          </p:cNvSpPr>
          <p:nvPr/>
        </p:nvSpPr>
        <p:spPr bwMode="auto">
          <a:xfrm>
            <a:off x="1143000" y="2057400"/>
            <a:ext cx="52578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buClr>
                <a:schemeClr val="accent2"/>
              </a:buClr>
            </a:pPr>
            <a:r>
              <a:rPr kumimoji="1" lang="en-US" sz="2800" i="1" dirty="0" smtClean="0">
                <a:latin typeface="Tahoma" pitchFamily="34" charset="0"/>
              </a:rPr>
              <a:t>   Your calculator says </a:t>
            </a:r>
            <a:r>
              <a:rPr kumimoji="1" lang="en-US" sz="2800" i="1" dirty="0">
                <a:latin typeface="Tahoma" pitchFamily="34" charset="0"/>
              </a:rPr>
              <a:t>that    </a:t>
            </a:r>
          </a:p>
          <a:p>
            <a:pPr marL="342900" indent="-342900">
              <a:spcBef>
                <a:spcPct val="20000"/>
              </a:spcBef>
              <a:buClr>
                <a:schemeClr val="accent2"/>
              </a:buClr>
              <a:buFont typeface="Monotype Sorts" pitchFamily="2" charset="2"/>
              <a:buChar char="z"/>
            </a:pPr>
            <a:endParaRPr kumimoji="1" lang="en-US" sz="2800" i="1" dirty="0">
              <a:latin typeface="Tahoma" pitchFamily="34" charset="0"/>
            </a:endParaRPr>
          </a:p>
          <a:p>
            <a:pPr marL="342900" indent="-342900">
              <a:spcBef>
                <a:spcPct val="20000"/>
              </a:spcBef>
              <a:buClr>
                <a:schemeClr val="accent2"/>
              </a:buClr>
              <a:buFont typeface="Monotype Sorts" pitchFamily="2" charset="2"/>
              <a:buNone/>
            </a:pPr>
            <a:r>
              <a:rPr kumimoji="1" lang="en-US" sz="2800" i="1" dirty="0">
                <a:latin typeface="Tahoma" pitchFamily="34" charset="0"/>
              </a:rPr>
              <a:t>   </a:t>
            </a:r>
          </a:p>
          <a:p>
            <a:pPr marL="342900" indent="-342900">
              <a:spcBef>
                <a:spcPct val="20000"/>
              </a:spcBef>
              <a:buClr>
                <a:schemeClr val="accent2"/>
              </a:buClr>
              <a:buFont typeface="Monotype Sorts" pitchFamily="2" charset="2"/>
              <a:buNone/>
            </a:pPr>
            <a:endParaRPr kumimoji="1" lang="en-US" sz="2800" i="1" dirty="0">
              <a:latin typeface="Tahoma" pitchFamily="34" charset="0"/>
            </a:endParaRPr>
          </a:p>
          <a:p>
            <a:pPr marL="342900" indent="-342900">
              <a:spcBef>
                <a:spcPct val="20000"/>
              </a:spcBef>
              <a:buClr>
                <a:schemeClr val="accent2"/>
              </a:buClr>
              <a:buFont typeface="Monotype Sorts" pitchFamily="2" charset="2"/>
              <a:buNone/>
            </a:pPr>
            <a:r>
              <a:rPr kumimoji="1" lang="en-US" sz="2800" i="1" dirty="0">
                <a:latin typeface="Tahoma" pitchFamily="34" charset="0"/>
              </a:rPr>
              <a:t>   (see right).  </a:t>
            </a:r>
          </a:p>
          <a:p>
            <a:pPr marL="342900" indent="-342900">
              <a:spcBef>
                <a:spcPct val="20000"/>
              </a:spcBef>
              <a:buClr>
                <a:schemeClr val="accent2"/>
              </a:buClr>
              <a:buFont typeface="Monotype Sorts" pitchFamily="2" charset="2"/>
              <a:buNone/>
            </a:pPr>
            <a:r>
              <a:rPr kumimoji="1" lang="en-US" sz="2800" i="1" dirty="0">
                <a:latin typeface="Tahoma" pitchFamily="34" charset="0"/>
              </a:rPr>
              <a:t>   Show the work that proves it.</a:t>
            </a:r>
          </a:p>
        </p:txBody>
      </p:sp>
      <p:graphicFrame>
        <p:nvGraphicFramePr>
          <p:cNvPr id="29701" name="Object 5"/>
          <p:cNvGraphicFramePr>
            <a:graphicFrameLocks noChangeAspect="1"/>
          </p:cNvGraphicFramePr>
          <p:nvPr>
            <p:extLst>
              <p:ext uri="{D42A27DB-BD31-4B8C-83A1-F6EECF244321}">
                <p14:modId xmlns:p14="http://schemas.microsoft.com/office/powerpoint/2010/main" val="291726876"/>
              </p:ext>
            </p:extLst>
          </p:nvPr>
        </p:nvGraphicFramePr>
        <p:xfrm>
          <a:off x="1828800" y="2708275"/>
          <a:ext cx="3048000" cy="1044575"/>
        </p:xfrm>
        <a:graphic>
          <a:graphicData uri="http://schemas.openxmlformats.org/presentationml/2006/ole">
            <mc:AlternateContent xmlns:mc="http://schemas.openxmlformats.org/markup-compatibility/2006">
              <mc:Choice xmlns:v="urn:schemas-microsoft-com:vml" Requires="v">
                <p:oleObj spid="_x0000_s16417" name="Equation" r:id="rId3" imgW="1155700" imgH="393700" progId="Equation.3">
                  <p:embed/>
                </p:oleObj>
              </mc:Choice>
              <mc:Fallback>
                <p:oleObj name="Equation" r:id="rId3" imgW="11557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708275"/>
                        <a:ext cx="3048000" cy="1044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702" name="Picture 6" descr="ComplexDi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3709" y="2590800"/>
            <a:ext cx="3186113" cy="2009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1081508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Focus on the Process</a:t>
            </a:r>
          </a:p>
        </p:txBody>
      </p:sp>
      <p:sp>
        <p:nvSpPr>
          <p:cNvPr id="118787" name="Rectangle 3"/>
          <p:cNvSpPr>
            <a:spLocks noGrp="1" noChangeArrowheads="1"/>
          </p:cNvSpPr>
          <p:nvPr>
            <p:ph type="body" idx="1"/>
          </p:nvPr>
        </p:nvSpPr>
        <p:spPr>
          <a:xfrm>
            <a:off x="1752600" y="1524000"/>
            <a:ext cx="7239000" cy="4171950"/>
          </a:xfrm>
        </p:spPr>
        <p:txBody>
          <a:bodyPr/>
          <a:lstStyle/>
          <a:p>
            <a:r>
              <a:rPr lang="en-US" sz="2800" dirty="0"/>
              <a:t>Give examples of two equations involving an exponent: one that requires logarithms to solve, and one that does not. </a:t>
            </a:r>
          </a:p>
        </p:txBody>
      </p:sp>
      <p:pic>
        <p:nvPicPr>
          <p:cNvPr id="118790" name="Picture 6" descr="log_open6"/>
          <p:cNvPicPr>
            <a:picLocks noChangeAspect="1" noChangeArrowheads="1"/>
          </p:cNvPicPr>
          <p:nvPr/>
        </p:nvPicPr>
        <p:blipFill>
          <a:blip r:embed="rId2" cstate="print">
            <a:extLst>
              <a:ext uri="{28A0092B-C50C-407E-A947-70E740481C1C}">
                <a14:useLocalDpi xmlns:a14="http://schemas.microsoft.com/office/drawing/2010/main" val="0"/>
              </a:ext>
            </a:extLst>
          </a:blip>
          <a:srcRect l="10629" t="27010" r="28786" b="11253"/>
          <a:stretch>
            <a:fillRect/>
          </a:stretch>
        </p:blipFill>
        <p:spPr bwMode="auto">
          <a:xfrm>
            <a:off x="2667000" y="4909570"/>
            <a:ext cx="5334000" cy="1497013"/>
          </a:xfrm>
          <a:prstGeom prst="rect">
            <a:avLst/>
          </a:prstGeom>
          <a:noFill/>
          <a:extLst>
            <a:ext uri="{909E8E84-426E-40DD-AFC4-6F175D3DCCD1}">
              <a14:hiddenFill xmlns:a14="http://schemas.microsoft.com/office/drawing/2010/main">
                <a:solidFill>
                  <a:srgbClr val="FFFFFF"/>
                </a:solidFill>
              </a14:hiddenFill>
            </a:ext>
          </a:extLst>
        </p:spPr>
      </p:pic>
      <p:pic>
        <p:nvPicPr>
          <p:cNvPr id="118791" name="Picture 7" descr="log_open7"/>
          <p:cNvPicPr>
            <a:picLocks noChangeAspect="1" noChangeArrowheads="1"/>
          </p:cNvPicPr>
          <p:nvPr/>
        </p:nvPicPr>
        <p:blipFill>
          <a:blip r:embed="rId3" cstate="print">
            <a:extLst>
              <a:ext uri="{28A0092B-C50C-407E-A947-70E740481C1C}">
                <a14:useLocalDpi xmlns:a14="http://schemas.microsoft.com/office/drawing/2010/main" val="0"/>
              </a:ext>
            </a:extLst>
          </a:blip>
          <a:srcRect l="12755" t="38585" r="29849"/>
          <a:stretch>
            <a:fillRect/>
          </a:stretch>
        </p:blipFill>
        <p:spPr bwMode="auto">
          <a:xfrm>
            <a:off x="2667000" y="3352800"/>
            <a:ext cx="5105400" cy="1504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1283413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87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8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Focus on the Process</a:t>
            </a:r>
          </a:p>
        </p:txBody>
      </p:sp>
      <p:sp>
        <p:nvSpPr>
          <p:cNvPr id="119811" name="Rectangle 3"/>
          <p:cNvSpPr>
            <a:spLocks noGrp="1" noChangeArrowheads="1"/>
          </p:cNvSpPr>
          <p:nvPr>
            <p:ph type="body" idx="1"/>
          </p:nvPr>
        </p:nvSpPr>
        <p:spPr>
          <a:xfrm>
            <a:off x="1752600" y="1885950"/>
            <a:ext cx="7162800" cy="4171950"/>
          </a:xfrm>
        </p:spPr>
        <p:txBody>
          <a:bodyPr/>
          <a:lstStyle/>
          <a:p>
            <a:r>
              <a:rPr lang="en-US" sz="2800" dirty="0"/>
              <a:t>Give examples of two equations involving an exponent: one that requires logarithms to solve, and one that does not. </a:t>
            </a:r>
          </a:p>
        </p:txBody>
      </p:sp>
      <p:pic>
        <p:nvPicPr>
          <p:cNvPr id="119813" name="Picture 5" descr="log_open8"/>
          <p:cNvPicPr>
            <a:picLocks noChangeAspect="1" noChangeArrowheads="1"/>
          </p:cNvPicPr>
          <p:nvPr/>
        </p:nvPicPr>
        <p:blipFill>
          <a:blip r:embed="rId2" cstate="print">
            <a:extLst>
              <a:ext uri="{28A0092B-C50C-407E-A947-70E740481C1C}">
                <a14:useLocalDpi xmlns:a14="http://schemas.microsoft.com/office/drawing/2010/main" val="0"/>
              </a:ext>
            </a:extLst>
          </a:blip>
          <a:srcRect l="10629" t="30869" r="26660" b="11253"/>
          <a:stretch>
            <a:fillRect/>
          </a:stretch>
        </p:blipFill>
        <p:spPr bwMode="auto">
          <a:xfrm>
            <a:off x="1828800" y="3694611"/>
            <a:ext cx="6019800" cy="15303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739309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t>Focus on the Process</a:t>
            </a:r>
          </a:p>
        </p:txBody>
      </p:sp>
      <p:sp>
        <p:nvSpPr>
          <p:cNvPr id="120835" name="Rectangle 3"/>
          <p:cNvSpPr>
            <a:spLocks noGrp="1" noChangeArrowheads="1"/>
          </p:cNvSpPr>
          <p:nvPr>
            <p:ph type="body" idx="1"/>
          </p:nvPr>
        </p:nvSpPr>
        <p:spPr>
          <a:xfrm>
            <a:off x="1676400" y="1885950"/>
            <a:ext cx="7239000" cy="4171950"/>
          </a:xfrm>
        </p:spPr>
        <p:txBody>
          <a:bodyPr/>
          <a:lstStyle/>
          <a:p>
            <a:r>
              <a:rPr lang="en-US" sz="2800" dirty="0"/>
              <a:t>Give examples of two equations involving an exponent: one that requires logarithms to solve, and one that does not. </a:t>
            </a:r>
          </a:p>
        </p:txBody>
      </p:sp>
      <p:pic>
        <p:nvPicPr>
          <p:cNvPr id="120837" name="Picture 5" descr="log_open4"/>
          <p:cNvPicPr>
            <a:picLocks noChangeAspect="1" noChangeArrowheads="1"/>
          </p:cNvPicPr>
          <p:nvPr/>
        </p:nvPicPr>
        <p:blipFill>
          <a:blip r:embed="rId2">
            <a:extLst>
              <a:ext uri="{28A0092B-C50C-407E-A947-70E740481C1C}">
                <a14:useLocalDpi xmlns:a14="http://schemas.microsoft.com/office/drawing/2010/main" val="0"/>
              </a:ext>
            </a:extLst>
          </a:blip>
          <a:srcRect l="10629" t="23151" r="24535" b="15112"/>
          <a:stretch>
            <a:fillRect/>
          </a:stretch>
        </p:blipFill>
        <p:spPr bwMode="auto">
          <a:xfrm>
            <a:off x="1981200" y="4191000"/>
            <a:ext cx="6324600" cy="16589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854896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z="4800" dirty="0"/>
              <a:t>Turn </a:t>
            </a:r>
            <a:r>
              <a:rPr lang="en-US" sz="4800" dirty="0" smtClean="0"/>
              <a:t>The                    </a:t>
            </a:r>
            <a:r>
              <a:rPr lang="en-US" sz="4800" dirty="0"/>
              <a:t>Around</a:t>
            </a:r>
          </a:p>
        </p:txBody>
      </p:sp>
      <p:sp>
        <p:nvSpPr>
          <p:cNvPr id="97283" name="Rectangle 3"/>
          <p:cNvSpPr>
            <a:spLocks noGrp="1" noChangeArrowheads="1"/>
          </p:cNvSpPr>
          <p:nvPr>
            <p:ph type="body" idx="1"/>
          </p:nvPr>
        </p:nvSpPr>
        <p:spPr>
          <a:xfrm>
            <a:off x="1676400" y="1885950"/>
            <a:ext cx="7239000" cy="4171950"/>
          </a:xfrm>
        </p:spPr>
        <p:txBody>
          <a:bodyPr/>
          <a:lstStyle/>
          <a:p>
            <a:r>
              <a:rPr lang="en-US" b="1" dirty="0"/>
              <a:t>Traditional:</a:t>
            </a:r>
            <a:r>
              <a:rPr lang="en-US" dirty="0"/>
              <a:t> </a:t>
            </a:r>
            <a:r>
              <a:rPr lang="en-US" sz="2800" dirty="0"/>
              <a:t>Simplify </a:t>
            </a:r>
            <a:endParaRPr lang="en-US" sz="2800" dirty="0" smtClean="0"/>
          </a:p>
          <a:p>
            <a:pPr marL="0" indent="0">
              <a:buNone/>
            </a:pPr>
            <a:r>
              <a:rPr lang="en-US" sz="2800" dirty="0"/>
              <a:t>	</a:t>
            </a:r>
            <a:r>
              <a:rPr lang="en-US" sz="2800" dirty="0" smtClean="0"/>
              <a:t>log(4</a:t>
            </a:r>
            <a:r>
              <a:rPr lang="en-US" sz="2800" dirty="0"/>
              <a:t>) + log(15) – log(3)</a:t>
            </a:r>
          </a:p>
          <a:p>
            <a:endParaRPr lang="en-US" b="1" dirty="0" smtClean="0"/>
          </a:p>
          <a:p>
            <a:r>
              <a:rPr lang="en-US" b="1" dirty="0" smtClean="0"/>
              <a:t>CAS-Enabled</a:t>
            </a:r>
            <a:r>
              <a:rPr lang="en-US" b="1" dirty="0"/>
              <a:t>:</a:t>
            </a:r>
            <a:r>
              <a:rPr lang="en-US" i="1" dirty="0"/>
              <a:t> </a:t>
            </a:r>
            <a:r>
              <a:rPr lang="en-US" sz="2800" dirty="0"/>
              <a:t>Use the properties of logarithms to write three different expressions equal to log(20).  At least one should use a sum and one should use a difference. </a:t>
            </a:r>
          </a:p>
        </p:txBody>
      </p:sp>
      <p:sp>
        <p:nvSpPr>
          <p:cNvPr id="97284" name="Rectangle 4"/>
          <p:cNvSpPr>
            <a:spLocks noChangeArrowheads="1"/>
          </p:cNvSpPr>
          <p:nvPr/>
        </p:nvSpPr>
        <p:spPr bwMode="auto">
          <a:xfrm>
            <a:off x="3429000" y="228600"/>
            <a:ext cx="27432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r>
              <a:rPr lang="en-US" sz="4800" dirty="0">
                <a:solidFill>
                  <a:schemeClr val="tx2"/>
                </a:solidFill>
                <a:effectLst>
                  <a:outerShdw blurRad="63500" dist="38100" dir="5400000" algn="t" rotWithShape="0">
                    <a:prstClr val="black">
                      <a:alpha val="25000"/>
                    </a:prstClr>
                  </a:outerShdw>
                </a:effectLst>
                <a:ea typeface="+mj-ea"/>
                <a:cs typeface="+mj-cs"/>
              </a:rPr>
              <a:t>Question</a:t>
            </a:r>
          </a:p>
        </p:txBody>
      </p:sp>
      <p:sp>
        <p:nvSpPr>
          <p:cNvPr id="5" name="TextBox 4"/>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3612303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97284"/>
                                        </p:tgtEl>
                                        <p:attrNameLst>
                                          <p:attrName>style.visibility</p:attrName>
                                        </p:attrNameLst>
                                      </p:cBhvr>
                                      <p:to>
                                        <p:strVal val="visible"/>
                                      </p:to>
                                    </p:set>
                                    <p:anim calcmode="lin" valueType="num">
                                      <p:cBhvr>
                                        <p:cTn id="7" dur="5000" fill="hold"/>
                                        <p:tgtEl>
                                          <p:spTgt spid="97284"/>
                                        </p:tgtEl>
                                        <p:attrNameLst>
                                          <p:attrName>ppt_w</p:attrName>
                                        </p:attrNameLst>
                                      </p:cBhvr>
                                      <p:tavLst>
                                        <p:tav tm="0" fmla="#ppt_w*sin(2.5*pi*$)">
                                          <p:val>
                                            <p:fltVal val="0"/>
                                          </p:val>
                                        </p:tav>
                                        <p:tav tm="100000">
                                          <p:val>
                                            <p:fltVal val="1"/>
                                          </p:val>
                                        </p:tav>
                                      </p:tavLst>
                                    </p:anim>
                                    <p:anim calcmode="lin" valueType="num">
                                      <p:cBhvr>
                                        <p:cTn id="8" dur="5000" fill="hold"/>
                                        <p:tgtEl>
                                          <p:spTgt spid="972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39240" y="1668395"/>
            <a:ext cx="3124200" cy="4171950"/>
          </a:xfrm>
          <a:prstGeom prst="rect">
            <a:avLst/>
          </a:prstGeom>
          <a:noFill/>
          <a:ln w="9525">
            <a:noFill/>
            <a:miter lim="800000"/>
            <a:headEnd/>
            <a:tailEnd/>
          </a:ln>
        </p:spPr>
        <p:txBody>
          <a:bodyPr/>
          <a:lstStyle/>
          <a:p>
            <a:pPr marL="342900" indent="-342900">
              <a:spcBef>
                <a:spcPct val="20000"/>
              </a:spcBef>
              <a:buClr>
                <a:schemeClr val="tx2"/>
              </a:buClr>
              <a:buFont typeface="Monotype Sorts" pitchFamily="2" charset="2"/>
              <a:buChar char="z"/>
            </a:pPr>
            <a:r>
              <a:rPr kumimoji="1" lang="en-US" sz="2000" b="1" dirty="0">
                <a:latin typeface="Tahoma" pitchFamily="34" charset="0"/>
              </a:rPr>
              <a:t>Simplify:</a:t>
            </a:r>
          </a:p>
          <a:p>
            <a:pPr marL="742950" lvl="1" indent="-285750">
              <a:spcBef>
                <a:spcPct val="20000"/>
              </a:spcBef>
              <a:buClr>
                <a:schemeClr val="tx2"/>
              </a:buClr>
              <a:buFont typeface="Wingdings" pitchFamily="2" charset="2"/>
              <a:buChar char="q"/>
            </a:pPr>
            <a:r>
              <a:rPr kumimoji="1" lang="en-US" sz="1800" dirty="0">
                <a:latin typeface="Tahoma" pitchFamily="34" charset="0"/>
              </a:rPr>
              <a:t>Combine like terms</a:t>
            </a:r>
          </a:p>
          <a:p>
            <a:pPr marL="742950" lvl="1" indent="-285750">
              <a:spcBef>
                <a:spcPct val="20000"/>
              </a:spcBef>
              <a:buClr>
                <a:schemeClr val="tx2"/>
              </a:buClr>
              <a:buFont typeface="Wingdings" pitchFamily="2" charset="2"/>
              <a:buChar char="q"/>
            </a:pPr>
            <a:r>
              <a:rPr kumimoji="1" lang="en-US" sz="1800" dirty="0">
                <a:latin typeface="Tahoma" pitchFamily="34" charset="0"/>
              </a:rPr>
              <a:t>Reduce a fraction</a:t>
            </a:r>
          </a:p>
          <a:p>
            <a:pPr marL="742950" lvl="1" indent="-285750">
              <a:spcBef>
                <a:spcPct val="20000"/>
              </a:spcBef>
              <a:buClr>
                <a:schemeClr val="tx2"/>
              </a:buClr>
              <a:buFont typeface="Wingdings" pitchFamily="2" charset="2"/>
              <a:buChar char="q"/>
            </a:pPr>
            <a:r>
              <a:rPr kumimoji="1" lang="en-US" sz="1800" dirty="0">
                <a:latin typeface="Tahoma" pitchFamily="34" charset="0"/>
              </a:rPr>
              <a:t>Simplify a radical</a:t>
            </a:r>
          </a:p>
          <a:p>
            <a:pPr marL="342900" indent="-342900">
              <a:spcBef>
                <a:spcPct val="20000"/>
              </a:spcBef>
              <a:buClr>
                <a:schemeClr val="tx2"/>
              </a:buClr>
              <a:buFont typeface="Monotype Sorts" pitchFamily="2" charset="2"/>
              <a:buChar char="z"/>
            </a:pPr>
            <a:r>
              <a:rPr kumimoji="1" lang="en-US" sz="2000" b="1" dirty="0">
                <a:latin typeface="Tahoma" pitchFamily="34" charset="0"/>
              </a:rPr>
              <a:t>Expand:</a:t>
            </a:r>
          </a:p>
          <a:p>
            <a:pPr marL="742950" lvl="1" indent="-285750">
              <a:spcBef>
                <a:spcPct val="20000"/>
              </a:spcBef>
              <a:buClr>
                <a:schemeClr val="tx2"/>
              </a:buClr>
              <a:buFont typeface="Wingdings" pitchFamily="2" charset="2"/>
              <a:buChar char="q"/>
            </a:pPr>
            <a:r>
              <a:rPr kumimoji="1" lang="en-US" sz="1800" dirty="0">
                <a:latin typeface="Tahoma" pitchFamily="34" charset="0"/>
              </a:rPr>
              <a:t>Distribute</a:t>
            </a:r>
          </a:p>
          <a:p>
            <a:pPr marL="742950" lvl="1" indent="-285750">
              <a:spcBef>
                <a:spcPct val="20000"/>
              </a:spcBef>
              <a:buClr>
                <a:schemeClr val="tx2"/>
              </a:buClr>
              <a:buFont typeface="Wingdings" pitchFamily="2" charset="2"/>
              <a:buChar char="q"/>
            </a:pPr>
            <a:r>
              <a:rPr kumimoji="1" lang="en-US" sz="1800" dirty="0">
                <a:latin typeface="Tahoma" pitchFamily="34" charset="0"/>
              </a:rPr>
              <a:t>FOIL</a:t>
            </a:r>
          </a:p>
          <a:p>
            <a:pPr marL="742950" lvl="1" indent="-285750">
              <a:spcBef>
                <a:spcPct val="20000"/>
              </a:spcBef>
              <a:buClr>
                <a:schemeClr val="tx2"/>
              </a:buClr>
              <a:buFont typeface="Wingdings" pitchFamily="2" charset="2"/>
              <a:buChar char="q"/>
            </a:pPr>
            <a:r>
              <a:rPr kumimoji="1" lang="en-US" sz="1800" dirty="0">
                <a:latin typeface="Tahoma" pitchFamily="34" charset="0"/>
              </a:rPr>
              <a:t>Binomial Theorem</a:t>
            </a:r>
          </a:p>
          <a:p>
            <a:pPr marL="342900" indent="-342900">
              <a:spcBef>
                <a:spcPct val="20000"/>
              </a:spcBef>
              <a:buClr>
                <a:schemeClr val="tx2"/>
              </a:buClr>
              <a:buFont typeface="Monotype Sorts" pitchFamily="2" charset="2"/>
              <a:buChar char="z"/>
            </a:pPr>
            <a:r>
              <a:rPr kumimoji="1" lang="en-US" sz="2000" b="1" dirty="0">
                <a:latin typeface="Tahoma" pitchFamily="34" charset="0"/>
              </a:rPr>
              <a:t>Factor:</a:t>
            </a:r>
          </a:p>
          <a:p>
            <a:pPr marL="742950" lvl="1" indent="-285750">
              <a:spcBef>
                <a:spcPct val="20000"/>
              </a:spcBef>
              <a:buClr>
                <a:schemeClr val="tx2"/>
              </a:buClr>
              <a:buFont typeface="Wingdings" pitchFamily="2" charset="2"/>
              <a:buChar char="q"/>
            </a:pPr>
            <a:r>
              <a:rPr kumimoji="1" lang="en-US" sz="1800" dirty="0">
                <a:latin typeface="Tahoma" pitchFamily="34" charset="0"/>
              </a:rPr>
              <a:t>Quadratic trinomials</a:t>
            </a:r>
          </a:p>
          <a:p>
            <a:pPr marL="742950" lvl="1" indent="-285750">
              <a:spcBef>
                <a:spcPct val="20000"/>
              </a:spcBef>
              <a:buClr>
                <a:schemeClr val="tx2"/>
              </a:buClr>
              <a:buFont typeface="Wingdings" pitchFamily="2" charset="2"/>
              <a:buChar char="q"/>
            </a:pPr>
            <a:r>
              <a:rPr kumimoji="1" lang="en-US" sz="1800" dirty="0">
                <a:latin typeface="Tahoma" pitchFamily="34" charset="0"/>
              </a:rPr>
              <a:t>Any polynomial!</a:t>
            </a:r>
          </a:p>
          <a:p>
            <a:pPr marL="742950" lvl="1" indent="-285750">
              <a:spcBef>
                <a:spcPct val="20000"/>
              </a:spcBef>
              <a:buClr>
                <a:schemeClr val="tx2"/>
              </a:buClr>
              <a:buFont typeface="Wingdings" pitchFamily="2" charset="2"/>
              <a:buChar char="q"/>
            </a:pPr>
            <a:r>
              <a:rPr kumimoji="1" lang="en-US" sz="1800" dirty="0">
                <a:latin typeface="Tahoma" pitchFamily="34" charset="0"/>
              </a:rPr>
              <a:t>Over the Rational, Real, or Complex Numbers</a:t>
            </a:r>
            <a:endParaRPr kumimoji="1" lang="en-US" sz="1200" dirty="0">
              <a:latin typeface="Tahoma" pitchFamily="34" charset="0"/>
            </a:endParaRPr>
          </a:p>
        </p:txBody>
      </p:sp>
      <p:sp>
        <p:nvSpPr>
          <p:cNvPr id="24579" name="Rectangle 3"/>
          <p:cNvSpPr>
            <a:spLocks noGrp="1" noChangeArrowheads="1"/>
          </p:cNvSpPr>
          <p:nvPr>
            <p:ph type="title"/>
          </p:nvPr>
        </p:nvSpPr>
        <p:spPr>
          <a:xfrm>
            <a:off x="457200" y="0"/>
            <a:ext cx="8229600" cy="1219200"/>
          </a:xfrm>
        </p:spPr>
        <p:txBody>
          <a:bodyPr/>
          <a:lstStyle/>
          <a:p>
            <a:r>
              <a:rPr lang="en-US" sz="4800" dirty="0" smtClean="0"/>
              <a:t>What should this title be?</a:t>
            </a:r>
            <a:endParaRPr lang="en-US" sz="4800" dirty="0"/>
          </a:p>
        </p:txBody>
      </p:sp>
      <p:sp>
        <p:nvSpPr>
          <p:cNvPr id="24581" name="Rectangle 5"/>
          <p:cNvSpPr>
            <a:spLocks noChangeArrowheads="1"/>
          </p:cNvSpPr>
          <p:nvPr/>
        </p:nvSpPr>
        <p:spPr bwMode="auto">
          <a:xfrm>
            <a:off x="4648200" y="1676400"/>
            <a:ext cx="4267200" cy="4171950"/>
          </a:xfrm>
          <a:prstGeom prst="rect">
            <a:avLst/>
          </a:prstGeom>
          <a:noFill/>
          <a:ln w="9525">
            <a:noFill/>
            <a:miter lim="800000"/>
            <a:headEnd/>
            <a:tailEnd/>
          </a:ln>
        </p:spPr>
        <p:txBody>
          <a:bodyPr/>
          <a:lstStyle/>
          <a:p>
            <a:pPr marL="342900" indent="-342900">
              <a:spcBef>
                <a:spcPct val="20000"/>
              </a:spcBef>
              <a:buClr>
                <a:schemeClr val="tx2"/>
              </a:buClr>
              <a:buFont typeface="Monotype Sorts" pitchFamily="2" charset="2"/>
              <a:buChar char="z"/>
            </a:pPr>
            <a:r>
              <a:rPr kumimoji="1" lang="en-US" sz="2000" b="1" dirty="0">
                <a:latin typeface="Tahoma" pitchFamily="34" charset="0"/>
              </a:rPr>
              <a:t>Solve Exactly:</a:t>
            </a:r>
          </a:p>
          <a:p>
            <a:pPr marL="742950" lvl="1" indent="-285750">
              <a:spcBef>
                <a:spcPct val="20000"/>
              </a:spcBef>
              <a:buClr>
                <a:schemeClr val="tx2"/>
              </a:buClr>
              <a:buFont typeface="Wingdings" pitchFamily="2" charset="2"/>
              <a:buChar char="q"/>
            </a:pPr>
            <a:r>
              <a:rPr kumimoji="1" lang="en-US" sz="1800" dirty="0">
                <a:latin typeface="Tahoma" pitchFamily="34" charset="0"/>
              </a:rPr>
              <a:t>Linear Equations</a:t>
            </a:r>
          </a:p>
          <a:p>
            <a:pPr marL="742950" lvl="1" indent="-285750">
              <a:spcBef>
                <a:spcPct val="20000"/>
              </a:spcBef>
              <a:buClr>
                <a:schemeClr val="tx2"/>
              </a:buClr>
              <a:buFont typeface="Wingdings" pitchFamily="2" charset="2"/>
              <a:buChar char="q"/>
            </a:pPr>
            <a:r>
              <a:rPr kumimoji="1" lang="en-US" sz="1800" dirty="0">
                <a:latin typeface="Tahoma" pitchFamily="34" charset="0"/>
              </a:rPr>
              <a:t>Quadratic Equations</a:t>
            </a:r>
          </a:p>
          <a:p>
            <a:pPr marL="742950" lvl="1" indent="-285750">
              <a:spcBef>
                <a:spcPct val="20000"/>
              </a:spcBef>
              <a:buClr>
                <a:schemeClr val="tx2"/>
              </a:buClr>
              <a:buFont typeface="Wingdings" pitchFamily="2" charset="2"/>
              <a:buChar char="q"/>
            </a:pPr>
            <a:r>
              <a:rPr kumimoji="1" lang="en-US" sz="1800" dirty="0">
                <a:latin typeface="Tahoma" pitchFamily="34" charset="0"/>
              </a:rPr>
              <a:t>Systems of Equations</a:t>
            </a:r>
          </a:p>
          <a:p>
            <a:pPr marL="742950" lvl="1" indent="-285750">
              <a:spcBef>
                <a:spcPct val="20000"/>
              </a:spcBef>
              <a:buClr>
                <a:schemeClr val="tx2"/>
              </a:buClr>
              <a:buFont typeface="Wingdings" pitchFamily="2" charset="2"/>
              <a:buChar char="q"/>
            </a:pPr>
            <a:r>
              <a:rPr kumimoji="1" lang="en-US" sz="1800" dirty="0">
                <a:latin typeface="Tahoma" pitchFamily="34" charset="0"/>
              </a:rPr>
              <a:t>Polynomial, Radical, Exponential, Logarithmic,</a:t>
            </a:r>
            <a:r>
              <a:rPr kumimoji="1" lang="en-US" sz="2000" dirty="0">
                <a:latin typeface="Tahoma" pitchFamily="34" charset="0"/>
              </a:rPr>
              <a:t> </a:t>
            </a:r>
            <a:r>
              <a:rPr kumimoji="1" lang="en-US" sz="1800" dirty="0">
                <a:latin typeface="Tahoma" pitchFamily="34" charset="0"/>
              </a:rPr>
              <a:t>Trigonometric Equations</a:t>
            </a:r>
          </a:p>
          <a:p>
            <a:pPr marL="342900" indent="-342900">
              <a:spcBef>
                <a:spcPct val="20000"/>
              </a:spcBef>
              <a:buClr>
                <a:schemeClr val="tx2"/>
              </a:buClr>
              <a:buFont typeface="Monotype Sorts" pitchFamily="2" charset="2"/>
              <a:buChar char="z"/>
            </a:pPr>
            <a:r>
              <a:rPr kumimoji="1" lang="en-US" sz="2000" b="1" dirty="0">
                <a:latin typeface="Tahoma" pitchFamily="34" charset="0"/>
              </a:rPr>
              <a:t>Solve Numerically:</a:t>
            </a:r>
          </a:p>
          <a:p>
            <a:pPr marL="742950" lvl="1" indent="-285750">
              <a:spcBef>
                <a:spcPct val="20000"/>
              </a:spcBef>
              <a:buClr>
                <a:schemeClr val="tx2"/>
              </a:buClr>
              <a:buFont typeface="Wingdings" pitchFamily="2" charset="2"/>
              <a:buChar char="q"/>
            </a:pPr>
            <a:r>
              <a:rPr kumimoji="1" lang="en-US" sz="1800" dirty="0">
                <a:latin typeface="Tahoma" pitchFamily="34" charset="0"/>
              </a:rPr>
              <a:t>Any equation you </a:t>
            </a:r>
            <a:r>
              <a:rPr kumimoji="1" lang="en-US" sz="1800" dirty="0" smtClean="0">
                <a:latin typeface="Tahoma" pitchFamily="34" charset="0"/>
              </a:rPr>
              <a:t>can write</a:t>
            </a:r>
            <a:endParaRPr kumimoji="1" lang="en-US" sz="1800" dirty="0">
              <a:latin typeface="Tahoma" pitchFamily="34" charset="0"/>
            </a:endParaRPr>
          </a:p>
          <a:p>
            <a:pPr marL="342900" indent="-342900">
              <a:spcBef>
                <a:spcPct val="20000"/>
              </a:spcBef>
              <a:buClr>
                <a:schemeClr val="tx2"/>
              </a:buClr>
              <a:buFont typeface="Monotype Sorts" pitchFamily="2" charset="2"/>
              <a:buChar char="z"/>
            </a:pPr>
            <a:r>
              <a:rPr kumimoji="1" lang="en-US" sz="2000" b="1" dirty="0">
                <a:latin typeface="Tahoma" pitchFamily="34" charset="0"/>
              </a:rPr>
              <a:t>Solve Formulas</a:t>
            </a:r>
            <a:r>
              <a:rPr kumimoji="1" lang="en-US" sz="1800" b="1" dirty="0">
                <a:latin typeface="Tahoma" pitchFamily="34" charset="0"/>
              </a:rPr>
              <a:t> </a:t>
            </a:r>
            <a:r>
              <a:rPr kumimoji="1" lang="en-US" sz="1800" dirty="0">
                <a:latin typeface="Tahoma" pitchFamily="34" charset="0"/>
              </a:rPr>
              <a:t>for any variable</a:t>
            </a:r>
            <a:endParaRPr kumimoji="1" lang="en-US" sz="1000" dirty="0">
              <a:latin typeface="Tahoma" pitchFamily="34" charset="0"/>
            </a:endParaRPr>
          </a:p>
        </p:txBody>
      </p:sp>
      <p:sp>
        <p:nvSpPr>
          <p:cNvPr id="5" name="TextBox 4"/>
          <p:cNvSpPr txBox="1"/>
          <p:nvPr/>
        </p:nvSpPr>
        <p:spPr>
          <a:xfrm rot="16200000">
            <a:off x="-944588" y="3518730"/>
            <a:ext cx="3935343" cy="707886"/>
          </a:xfrm>
          <a:prstGeom prst="rect">
            <a:avLst/>
          </a:prstGeom>
          <a:noFill/>
        </p:spPr>
        <p:txBody>
          <a:bodyPr wrap="square" rtlCol="0">
            <a:spAutoFit/>
          </a:bodyPr>
          <a:lstStyle/>
          <a:p>
            <a:pPr algn="ctr"/>
            <a:r>
              <a:rPr lang="en-US" sz="4000" b="1" dirty="0" smtClean="0">
                <a:latin typeface="Arial Black" pitchFamily="34" charset="0"/>
              </a:rPr>
              <a:t>Teaching</a:t>
            </a:r>
            <a:endParaRPr lang="en-US" sz="4000" b="1" dirty="0">
              <a:latin typeface="Arial Black" pitchFamily="34" charset="0"/>
            </a:endParaRPr>
          </a:p>
        </p:txBody>
      </p:sp>
    </p:spTree>
    <p:extLst>
      <p:ext uri="{BB962C8B-B14F-4D97-AF65-F5344CB8AC3E}">
        <p14:creationId xmlns:p14="http://schemas.microsoft.com/office/powerpoint/2010/main" val="305466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log_prop1"/>
          <p:cNvPicPr>
            <a:picLocks noChangeAspect="1" noChangeArrowheads="1"/>
          </p:cNvPicPr>
          <p:nvPr>
            <p:ph idx="1"/>
          </p:nvPr>
        </p:nvPicPr>
        <p:blipFill>
          <a:blip r:embed="rId2">
            <a:extLst>
              <a:ext uri="{28A0092B-C50C-407E-A947-70E740481C1C}">
                <a14:useLocalDpi xmlns:a14="http://schemas.microsoft.com/office/drawing/2010/main" val="0"/>
              </a:ext>
            </a:extLst>
          </a:blip>
          <a:srcRect l="45973" t="25395" r="13387" b="12447"/>
          <a:stretch>
            <a:fillRect/>
          </a:stretch>
        </p:blipFill>
        <p:spPr>
          <a:xfrm>
            <a:off x="1600200" y="2743200"/>
            <a:ext cx="3962400" cy="192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81200" y="533400"/>
            <a:ext cx="6705600" cy="1815882"/>
          </a:xfrm>
          <a:prstGeom prst="rect">
            <a:avLst/>
          </a:prstGeom>
        </p:spPr>
        <p:txBody>
          <a:bodyPr wrap="square">
            <a:spAutoFit/>
          </a:bodyPr>
          <a:lstStyle/>
          <a:p>
            <a:r>
              <a:rPr lang="en-US" sz="2800" dirty="0">
                <a:solidFill>
                  <a:schemeClr val="tx1">
                    <a:lumMod val="75000"/>
                    <a:lumOff val="25000"/>
                  </a:schemeClr>
                </a:solidFill>
                <a:latin typeface="+mj-lt"/>
              </a:rPr>
              <a:t>Use the properties of logarithms to write three different expressions equal to log(20).  At least one should use a sum and one should use a difference.</a:t>
            </a:r>
          </a:p>
        </p:txBody>
      </p:sp>
      <p:pic>
        <p:nvPicPr>
          <p:cNvPr id="6" name="Picture 6" descr="log_prop4"/>
          <p:cNvPicPr>
            <a:picLocks noChangeAspect="1" noChangeArrowheads="1"/>
          </p:cNvPicPr>
          <p:nvPr/>
        </p:nvPicPr>
        <p:blipFill>
          <a:blip r:embed="rId3" cstate="print">
            <a:extLst>
              <a:ext uri="{28A0092B-C50C-407E-A947-70E740481C1C}">
                <a14:useLocalDpi xmlns:a14="http://schemas.microsoft.com/office/drawing/2010/main" val="0"/>
              </a:ext>
            </a:extLst>
          </a:blip>
          <a:srcRect l="45607" t="22374" r="14851" b="25827"/>
          <a:stretch>
            <a:fillRect/>
          </a:stretch>
        </p:blipFill>
        <p:spPr bwMode="auto">
          <a:xfrm>
            <a:off x="4495800" y="4800600"/>
            <a:ext cx="3630613" cy="15128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884668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3" name="Picture 5" descr="log_prop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803" t="22567" r="11555" b="18921"/>
          <a:stretch/>
        </p:blipFill>
        <p:spPr bwMode="auto">
          <a:xfrm>
            <a:off x="2133600" y="2455816"/>
            <a:ext cx="3733800" cy="1709565"/>
          </a:xfrm>
          <a:prstGeom prst="rect">
            <a:avLst/>
          </a:prstGeom>
          <a:noFill/>
          <a:extLst>
            <a:ext uri="{909E8E84-426E-40DD-AFC4-6F175D3DCCD1}">
              <a14:hiddenFill xmlns:a14="http://schemas.microsoft.com/office/drawing/2010/main">
                <a:solidFill>
                  <a:srgbClr val="FFFFFF"/>
                </a:solidFill>
              </a14:hiddenFill>
            </a:ext>
          </a:extLst>
        </p:spPr>
      </p:pic>
      <p:pic>
        <p:nvPicPr>
          <p:cNvPr id="109575" name="Picture 7" descr="log_prop2"/>
          <p:cNvPicPr>
            <a:picLocks noChangeAspect="1" noChangeArrowheads="1"/>
          </p:cNvPicPr>
          <p:nvPr/>
        </p:nvPicPr>
        <p:blipFill>
          <a:blip r:embed="rId3" cstate="print">
            <a:extLst>
              <a:ext uri="{28A0092B-C50C-407E-A947-70E740481C1C}">
                <a14:useLocalDpi xmlns:a14="http://schemas.microsoft.com/office/drawing/2010/main" val="0"/>
              </a:ext>
            </a:extLst>
          </a:blip>
          <a:srcRect l="37918" t="22374" r="13753"/>
          <a:stretch>
            <a:fillRect/>
          </a:stretch>
        </p:blipFill>
        <p:spPr bwMode="auto">
          <a:xfrm>
            <a:off x="4246562" y="4051640"/>
            <a:ext cx="4440238" cy="226853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81200" y="533400"/>
            <a:ext cx="6705600" cy="1815882"/>
          </a:xfrm>
          <a:prstGeom prst="rect">
            <a:avLst/>
          </a:prstGeom>
        </p:spPr>
        <p:txBody>
          <a:bodyPr wrap="square">
            <a:spAutoFit/>
          </a:bodyPr>
          <a:lstStyle/>
          <a:p>
            <a:r>
              <a:rPr lang="en-US" sz="2800" dirty="0">
                <a:solidFill>
                  <a:schemeClr val="tx1">
                    <a:lumMod val="75000"/>
                    <a:lumOff val="25000"/>
                  </a:schemeClr>
                </a:solidFill>
                <a:latin typeface="+mj-lt"/>
              </a:rPr>
              <a:t>Use the properties of logarithms to write three different expressions equal to </a:t>
            </a:r>
            <a:r>
              <a:rPr lang="en-US" sz="2800" dirty="0" smtClean="0">
                <a:solidFill>
                  <a:schemeClr val="tx1">
                    <a:lumMod val="75000"/>
                    <a:lumOff val="25000"/>
                  </a:schemeClr>
                </a:solidFill>
                <a:latin typeface="+mj-lt"/>
              </a:rPr>
              <a:t>log(30</a:t>
            </a:r>
            <a:r>
              <a:rPr lang="en-US" sz="2800" dirty="0">
                <a:solidFill>
                  <a:schemeClr val="tx1">
                    <a:lumMod val="75000"/>
                    <a:lumOff val="25000"/>
                  </a:schemeClr>
                </a:solidFill>
                <a:latin typeface="+mj-lt"/>
              </a:rPr>
              <a:t>).  </a:t>
            </a:r>
            <a:r>
              <a:rPr lang="en-US" sz="2800" dirty="0">
                <a:solidFill>
                  <a:schemeClr val="tx1">
                    <a:lumMod val="75000"/>
                    <a:lumOff val="25000"/>
                  </a:schemeClr>
                </a:solidFill>
                <a:latin typeface="+mj-lt"/>
              </a:rPr>
              <a:t>At least one should use a sum and one should use a difference.</a:t>
            </a:r>
          </a:p>
        </p:txBody>
      </p:sp>
      <p:sp>
        <p:nvSpPr>
          <p:cNvPr id="8" name="TextBox 7"/>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2788459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295400"/>
          </a:xfrm>
        </p:spPr>
        <p:txBody>
          <a:bodyPr/>
          <a:lstStyle/>
          <a:p>
            <a:r>
              <a:rPr lang="en-US" dirty="0" smtClean="0"/>
              <a:t>Final Exam </a:t>
            </a:r>
            <a:r>
              <a:rPr lang="en-US" dirty="0" smtClean="0"/>
              <a:t>Question: Alternate Solutions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In celebration of the end of the year, Eliza drop-kicks her backpack off of the atrium stairs after her last exam.  The backpack’s initial height is 35 feet and she gives it an initial upward velocity of fourteen feet per second.</a:t>
            </a:r>
          </a:p>
          <a:p>
            <a:endParaRPr lang="en-US" sz="2400" dirty="0" smtClean="0"/>
          </a:p>
          <a:p>
            <a:pPr lvl="0"/>
            <a:r>
              <a:rPr lang="en-US" sz="2400" dirty="0" smtClean="0"/>
              <a:t>(part </a:t>
            </a:r>
            <a:r>
              <a:rPr lang="en-US" sz="2400" b="1" dirty="0" smtClean="0"/>
              <a:t>d</a:t>
            </a:r>
            <a:r>
              <a:rPr lang="en-US" sz="2400" dirty="0" smtClean="0"/>
              <a:t>)  After how many seconds does the backpack hit the atrium floor with a most satisfying</a:t>
            </a:r>
            <a:r>
              <a:rPr lang="en-US" sz="2400" b="1" i="1" dirty="0" smtClean="0"/>
              <a:t> thud</a:t>
            </a:r>
            <a:r>
              <a:rPr lang="en-US" sz="2400" dirty="0" smtClean="0"/>
              <a:t>?  Again, show your method and round to the nearest tenth of a second.</a:t>
            </a:r>
          </a:p>
          <a:p>
            <a:endParaRPr lang="en-US" sz="2400" dirty="0"/>
          </a:p>
        </p:txBody>
      </p:sp>
      <p:sp>
        <p:nvSpPr>
          <p:cNvPr id="4" name="TextBox 3"/>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1727446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#1</a:t>
            </a:r>
            <a:endParaRPr lang="en-US" dirty="0"/>
          </a:p>
        </p:txBody>
      </p:sp>
      <p:pic>
        <p:nvPicPr>
          <p:cNvPr id="228353" name="Picture 1"/>
          <p:cNvPicPr>
            <a:picLocks noChangeAspect="1" noChangeArrowheads="1"/>
          </p:cNvPicPr>
          <p:nvPr/>
        </p:nvPicPr>
        <p:blipFill>
          <a:blip r:embed="rId2"/>
          <a:srcRect/>
          <a:stretch>
            <a:fillRect/>
          </a:stretch>
        </p:blipFill>
        <p:spPr bwMode="auto">
          <a:xfrm>
            <a:off x="1712641" y="1728789"/>
            <a:ext cx="7110684" cy="2843212"/>
          </a:xfrm>
          <a:prstGeom prst="rect">
            <a:avLst/>
          </a:prstGeom>
          <a:noFill/>
          <a:ln w="9525">
            <a:noFill/>
            <a:miter lim="800000"/>
            <a:headEnd/>
            <a:tailEnd/>
          </a:ln>
        </p:spPr>
      </p:pic>
      <p:sp>
        <p:nvSpPr>
          <p:cNvPr id="5" name="TextBox 4"/>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21869708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#2</a:t>
            </a:r>
            <a:endParaRPr lang="en-US" dirty="0"/>
          </a:p>
        </p:txBody>
      </p:sp>
      <p:pic>
        <p:nvPicPr>
          <p:cNvPr id="214017" name="Picture 1"/>
          <p:cNvPicPr>
            <a:picLocks noChangeAspect="1" noChangeArrowheads="1"/>
          </p:cNvPicPr>
          <p:nvPr/>
        </p:nvPicPr>
        <p:blipFill>
          <a:blip r:embed="rId2"/>
          <a:srcRect/>
          <a:stretch>
            <a:fillRect/>
          </a:stretch>
        </p:blipFill>
        <p:spPr bwMode="auto">
          <a:xfrm>
            <a:off x="1524000" y="2057402"/>
            <a:ext cx="7391400" cy="3163490"/>
          </a:xfrm>
          <a:prstGeom prst="rect">
            <a:avLst/>
          </a:prstGeom>
          <a:noFill/>
          <a:ln w="9525">
            <a:noFill/>
            <a:miter lim="800000"/>
            <a:headEnd/>
            <a:tailEnd/>
          </a:ln>
        </p:spPr>
      </p:pic>
      <p:sp>
        <p:nvSpPr>
          <p:cNvPr id="5" name="TextBox 4"/>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1559099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#3</a:t>
            </a:r>
            <a:endParaRPr lang="en-US" dirty="0"/>
          </a:p>
        </p:txBody>
      </p:sp>
      <p:pic>
        <p:nvPicPr>
          <p:cNvPr id="212993" name="Picture 1"/>
          <p:cNvPicPr>
            <a:picLocks noChangeAspect="1" noChangeArrowheads="1"/>
          </p:cNvPicPr>
          <p:nvPr/>
        </p:nvPicPr>
        <p:blipFill>
          <a:blip r:embed="rId2"/>
          <a:srcRect/>
          <a:stretch>
            <a:fillRect/>
          </a:stretch>
        </p:blipFill>
        <p:spPr bwMode="auto">
          <a:xfrm>
            <a:off x="1463039" y="2304922"/>
            <a:ext cx="7376161" cy="2400445"/>
          </a:xfrm>
          <a:prstGeom prst="rect">
            <a:avLst/>
          </a:prstGeom>
          <a:noFill/>
          <a:ln w="9525">
            <a:noFill/>
            <a:miter lim="800000"/>
            <a:headEnd/>
            <a:tailEnd/>
          </a:ln>
        </p:spPr>
      </p:pic>
      <p:sp>
        <p:nvSpPr>
          <p:cNvPr id="5" name="TextBox 4"/>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627649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#4</a:t>
            </a:r>
            <a:endParaRPr lang="en-US" dirty="0"/>
          </a:p>
        </p:txBody>
      </p:sp>
      <p:sp>
        <p:nvSpPr>
          <p:cNvPr id="3" name="Content Placeholder 2"/>
          <p:cNvSpPr>
            <a:spLocks noGrp="1"/>
          </p:cNvSpPr>
          <p:nvPr>
            <p:ph idx="1"/>
          </p:nvPr>
        </p:nvSpPr>
        <p:spPr/>
        <p:txBody>
          <a:bodyPr/>
          <a:lstStyle/>
          <a:p>
            <a:endParaRPr lang="en-US" dirty="0"/>
          </a:p>
        </p:txBody>
      </p:sp>
      <p:pic>
        <p:nvPicPr>
          <p:cNvPr id="243713" name="Picture 1"/>
          <p:cNvPicPr>
            <a:picLocks noChangeAspect="1" noChangeArrowheads="1"/>
          </p:cNvPicPr>
          <p:nvPr/>
        </p:nvPicPr>
        <p:blipFill>
          <a:blip r:embed="rId2"/>
          <a:srcRect/>
          <a:stretch>
            <a:fillRect/>
          </a:stretch>
        </p:blipFill>
        <p:spPr bwMode="auto">
          <a:xfrm>
            <a:off x="1486297" y="1752600"/>
            <a:ext cx="7657703" cy="3886200"/>
          </a:xfrm>
          <a:prstGeom prst="rect">
            <a:avLst/>
          </a:prstGeom>
          <a:noFill/>
          <a:ln w="9525">
            <a:noFill/>
            <a:miter lim="800000"/>
            <a:headEnd/>
            <a:tailEnd/>
          </a:ln>
        </p:spPr>
      </p:pic>
      <p:sp>
        <p:nvSpPr>
          <p:cNvPr id="5" name="TextBox 4"/>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36878912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4400" dirty="0"/>
              <a:t>Alternate Solutions: Matrices</a:t>
            </a:r>
          </a:p>
        </p:txBody>
      </p:sp>
      <p:graphicFrame>
        <p:nvGraphicFramePr>
          <p:cNvPr id="40966" name="Object 6"/>
          <p:cNvGraphicFramePr>
            <a:graphicFrameLocks noGrp="1" noChangeAspect="1"/>
          </p:cNvGraphicFramePr>
          <p:nvPr>
            <p:ph idx="1"/>
            <p:extLst>
              <p:ext uri="{D42A27DB-BD31-4B8C-83A1-F6EECF244321}">
                <p14:modId xmlns:p14="http://schemas.microsoft.com/office/powerpoint/2010/main" val="1020543129"/>
              </p:ext>
            </p:extLst>
          </p:nvPr>
        </p:nvGraphicFramePr>
        <p:xfrm>
          <a:off x="1676400" y="3429000"/>
          <a:ext cx="6988175" cy="2446337"/>
        </p:xfrm>
        <a:graphic>
          <a:graphicData uri="http://schemas.openxmlformats.org/presentationml/2006/ole">
            <mc:AlternateContent xmlns:mc="http://schemas.openxmlformats.org/markup-compatibility/2006">
              <mc:Choice xmlns:v="urn:schemas-microsoft-com:vml" Requires="v">
                <p:oleObj spid="_x0000_s18496" name="Photo Editor Photo" r:id="rId3" imgW="6988146" imgH="2446232" progId="MSPhotoEd.3">
                  <p:embed/>
                </p:oleObj>
              </mc:Choice>
              <mc:Fallback>
                <p:oleObj name="Photo Editor Photo" r:id="rId3" imgW="6988146" imgH="2446232" progId="MSPhotoEd.3">
                  <p:embed/>
                  <p:pic>
                    <p:nvPicPr>
                      <p:cNvPr id="0" name=""/>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676400" y="3429000"/>
                        <a:ext cx="6988175" cy="24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3" name="Rectangle 3"/>
          <p:cNvSpPr>
            <a:spLocks noGrp="1" noChangeArrowheads="1"/>
          </p:cNvSpPr>
          <p:nvPr>
            <p:ph type="body" sz="half" idx="4294967295"/>
          </p:nvPr>
        </p:nvSpPr>
        <p:spPr>
          <a:xfrm>
            <a:off x="1676400" y="1885950"/>
            <a:ext cx="6629400" cy="2152650"/>
          </a:xfrm>
        </p:spPr>
        <p:txBody>
          <a:bodyPr/>
          <a:lstStyle/>
          <a:p>
            <a:pPr>
              <a:lnSpc>
                <a:spcPct val="150000"/>
              </a:lnSpc>
            </a:pPr>
            <a:r>
              <a:rPr lang="en-US" dirty="0"/>
              <a:t>Find </a:t>
            </a:r>
            <a:r>
              <a:rPr lang="en-US" i="1" dirty="0"/>
              <a:t>x</a:t>
            </a:r>
            <a:r>
              <a:rPr lang="en-US" dirty="0"/>
              <a:t> so that the matrix              does NOT have an inverse. </a:t>
            </a:r>
          </a:p>
        </p:txBody>
      </p:sp>
      <p:sp>
        <p:nvSpPr>
          <p:cNvPr id="40964" name="Rectangle 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0965" name="Object 5"/>
          <p:cNvGraphicFramePr>
            <a:graphicFrameLocks noChangeAspect="1"/>
          </p:cNvGraphicFramePr>
          <p:nvPr/>
        </p:nvGraphicFramePr>
        <p:xfrm>
          <a:off x="5638800" y="1905000"/>
          <a:ext cx="1143000" cy="1090613"/>
        </p:xfrm>
        <a:graphic>
          <a:graphicData uri="http://schemas.openxmlformats.org/presentationml/2006/ole">
            <mc:AlternateContent xmlns:mc="http://schemas.openxmlformats.org/markup-compatibility/2006">
              <mc:Choice xmlns:v="urn:schemas-microsoft-com:vml" Requires="v">
                <p:oleObj spid="_x0000_s18497" name="Equation" r:id="rId5" imgW="482600" imgH="457200" progId="Equation.3">
                  <p:embed/>
                </p:oleObj>
              </mc:Choice>
              <mc:Fallback>
                <p:oleObj name="Equation" r:id="rId5" imgW="4826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905000"/>
                        <a:ext cx="1143000" cy="1090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2725259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400" dirty="0"/>
              <a:t>Alternate Solutions: Matrices</a:t>
            </a:r>
          </a:p>
        </p:txBody>
      </p:sp>
      <p:graphicFrame>
        <p:nvGraphicFramePr>
          <p:cNvPr id="45063" name="Object 7"/>
          <p:cNvGraphicFramePr>
            <a:graphicFrameLocks noGrp="1" noChangeAspect="1"/>
          </p:cNvGraphicFramePr>
          <p:nvPr>
            <p:ph idx="1"/>
            <p:extLst>
              <p:ext uri="{D42A27DB-BD31-4B8C-83A1-F6EECF244321}">
                <p14:modId xmlns:p14="http://schemas.microsoft.com/office/powerpoint/2010/main" val="4288501407"/>
              </p:ext>
            </p:extLst>
          </p:nvPr>
        </p:nvGraphicFramePr>
        <p:xfrm>
          <a:off x="1752600" y="4267200"/>
          <a:ext cx="6767513" cy="1912937"/>
        </p:xfrm>
        <a:graphic>
          <a:graphicData uri="http://schemas.openxmlformats.org/presentationml/2006/ole">
            <mc:AlternateContent xmlns:mc="http://schemas.openxmlformats.org/markup-compatibility/2006">
              <mc:Choice xmlns:v="urn:schemas-microsoft-com:vml" Requires="v">
                <p:oleObj spid="_x0000_s19520" name="Photo Editor Photo" r:id="rId3" imgW="6767146" imgH="1912786" progId="MSPhotoEd.3">
                  <p:embed/>
                </p:oleObj>
              </mc:Choice>
              <mc:Fallback>
                <p:oleObj name="Photo Editor Photo" r:id="rId3" imgW="6767146" imgH="1912786" progId="MSPhotoEd.3">
                  <p:embed/>
                  <p:pic>
                    <p:nvPicPr>
                      <p:cNvPr id="0" name=""/>
                      <p:cNvPicPr>
                        <a:picLocks noChangeAspect="1" noChangeArrowheads="1"/>
                      </p:cNvPicPr>
                      <p:nvPr/>
                    </p:nvPicPr>
                    <p:blipFill>
                      <a:blip r:embed="rId4">
                        <a:lum bright="12000"/>
                        <a:grayscl/>
                        <a:extLst>
                          <a:ext uri="{28A0092B-C50C-407E-A947-70E740481C1C}">
                            <a14:useLocalDpi xmlns:a14="http://schemas.microsoft.com/office/drawing/2010/main" val="0"/>
                          </a:ext>
                        </a:extLst>
                      </a:blip>
                      <a:srcRect/>
                      <a:stretch>
                        <a:fillRect/>
                      </a:stretch>
                    </p:blipFill>
                    <p:spPr bwMode="auto">
                      <a:xfrm>
                        <a:off x="1752600" y="4267200"/>
                        <a:ext cx="6767513" cy="1912937"/>
                      </a:xfrm>
                      <a:prstGeom prst="rect">
                        <a:avLst/>
                      </a:prstGeom>
                    </p:spPr>
                  </p:pic>
                </p:oleObj>
              </mc:Fallback>
            </mc:AlternateContent>
          </a:graphicData>
        </a:graphic>
      </p:graphicFrame>
      <p:sp>
        <p:nvSpPr>
          <p:cNvPr id="45059" name="Rectangle 3"/>
          <p:cNvSpPr>
            <a:spLocks noGrp="1" noChangeArrowheads="1"/>
          </p:cNvSpPr>
          <p:nvPr>
            <p:ph type="body" sz="half" idx="4294967295"/>
          </p:nvPr>
        </p:nvSpPr>
        <p:spPr>
          <a:xfrm>
            <a:off x="1676400" y="1885950"/>
            <a:ext cx="6629400" cy="2152650"/>
          </a:xfrm>
        </p:spPr>
        <p:txBody>
          <a:bodyPr/>
          <a:lstStyle/>
          <a:p>
            <a:pPr>
              <a:lnSpc>
                <a:spcPct val="150000"/>
              </a:lnSpc>
            </a:pPr>
            <a:r>
              <a:rPr lang="en-US" dirty="0"/>
              <a:t>Find </a:t>
            </a:r>
            <a:r>
              <a:rPr lang="en-US" i="1" dirty="0"/>
              <a:t>x</a:t>
            </a:r>
            <a:r>
              <a:rPr lang="en-US" dirty="0"/>
              <a:t> so that the matrix              does NOT have an inverse. </a:t>
            </a:r>
          </a:p>
        </p:txBody>
      </p:sp>
      <p:sp>
        <p:nvSpPr>
          <p:cNvPr id="45060" name="Rectangle 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5061" name="Object 5"/>
          <p:cNvGraphicFramePr>
            <a:graphicFrameLocks noChangeAspect="1"/>
          </p:cNvGraphicFramePr>
          <p:nvPr/>
        </p:nvGraphicFramePr>
        <p:xfrm>
          <a:off x="5638800" y="1905000"/>
          <a:ext cx="1143000" cy="1090613"/>
        </p:xfrm>
        <a:graphic>
          <a:graphicData uri="http://schemas.openxmlformats.org/presentationml/2006/ole">
            <mc:AlternateContent xmlns:mc="http://schemas.openxmlformats.org/markup-compatibility/2006">
              <mc:Choice xmlns:v="urn:schemas-microsoft-com:vml" Requires="v">
                <p:oleObj spid="_x0000_s19521" name="Equation" r:id="rId5" imgW="482600" imgH="457200" progId="Equation.3">
                  <p:embed/>
                </p:oleObj>
              </mc:Choice>
              <mc:Fallback>
                <p:oleObj name="Equation" r:id="rId5" imgW="4826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905000"/>
                        <a:ext cx="1143000" cy="1090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27542554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4400" dirty="0"/>
              <a:t>Alternate Solutions: Matrices</a:t>
            </a:r>
          </a:p>
        </p:txBody>
      </p:sp>
      <p:graphicFrame>
        <p:nvGraphicFramePr>
          <p:cNvPr id="46089" name="Object 9"/>
          <p:cNvGraphicFramePr>
            <a:graphicFrameLocks noGrp="1" noChangeAspect="1"/>
          </p:cNvGraphicFramePr>
          <p:nvPr>
            <p:ph idx="1"/>
            <p:extLst>
              <p:ext uri="{D42A27DB-BD31-4B8C-83A1-F6EECF244321}">
                <p14:modId xmlns:p14="http://schemas.microsoft.com/office/powerpoint/2010/main" val="2574533119"/>
              </p:ext>
            </p:extLst>
          </p:nvPr>
        </p:nvGraphicFramePr>
        <p:xfrm>
          <a:off x="1752600" y="4038600"/>
          <a:ext cx="6713537" cy="1774825"/>
        </p:xfrm>
        <a:graphic>
          <a:graphicData uri="http://schemas.openxmlformats.org/presentationml/2006/ole">
            <mc:AlternateContent xmlns:mc="http://schemas.openxmlformats.org/markup-compatibility/2006">
              <mc:Choice xmlns:v="urn:schemas-microsoft-com:vml" Requires="v">
                <p:oleObj spid="_x0000_s20544" name="Photo Editor Photo" r:id="rId3" imgW="6713802" imgH="1775614" progId="MSPhotoEd.3">
                  <p:embed/>
                </p:oleObj>
              </mc:Choice>
              <mc:Fallback>
                <p:oleObj name="Photo Editor Photo" r:id="rId3" imgW="6713802" imgH="1775614" progId="MSPhotoEd.3">
                  <p:embed/>
                  <p:pic>
                    <p:nvPicPr>
                      <p:cNvPr id="0" name=""/>
                      <p:cNvPicPr>
                        <a:picLocks noChangeAspect="1" noChangeArrowheads="1"/>
                      </p:cNvPicPr>
                      <p:nvPr/>
                    </p:nvPicPr>
                    <p:blipFill>
                      <a:blip r:embed="rId4">
                        <a:lum bright="12000" contrast="24000"/>
                        <a:grayscl/>
                        <a:extLst>
                          <a:ext uri="{28A0092B-C50C-407E-A947-70E740481C1C}">
                            <a14:useLocalDpi xmlns:a14="http://schemas.microsoft.com/office/drawing/2010/main" val="0"/>
                          </a:ext>
                        </a:extLst>
                      </a:blip>
                      <a:srcRect/>
                      <a:stretch>
                        <a:fillRect/>
                      </a:stretch>
                    </p:blipFill>
                    <p:spPr bwMode="auto">
                      <a:xfrm>
                        <a:off x="1752600" y="4038600"/>
                        <a:ext cx="6713537" cy="1774825"/>
                      </a:xfrm>
                      <a:prstGeom prst="rect">
                        <a:avLst/>
                      </a:prstGeom>
                    </p:spPr>
                  </p:pic>
                </p:oleObj>
              </mc:Fallback>
            </mc:AlternateContent>
          </a:graphicData>
        </a:graphic>
      </p:graphicFrame>
      <p:sp>
        <p:nvSpPr>
          <p:cNvPr id="46083" name="Rectangle 3"/>
          <p:cNvSpPr>
            <a:spLocks noGrp="1" noChangeArrowheads="1"/>
          </p:cNvSpPr>
          <p:nvPr>
            <p:ph type="body" sz="half" idx="4294967295"/>
          </p:nvPr>
        </p:nvSpPr>
        <p:spPr>
          <a:xfrm>
            <a:off x="1676400" y="1828800"/>
            <a:ext cx="6629400" cy="2152650"/>
          </a:xfrm>
        </p:spPr>
        <p:txBody>
          <a:bodyPr/>
          <a:lstStyle/>
          <a:p>
            <a:pPr>
              <a:lnSpc>
                <a:spcPct val="150000"/>
              </a:lnSpc>
            </a:pPr>
            <a:r>
              <a:rPr lang="en-US" dirty="0"/>
              <a:t>Find </a:t>
            </a:r>
            <a:r>
              <a:rPr lang="en-US" i="1" dirty="0"/>
              <a:t>x</a:t>
            </a:r>
            <a:r>
              <a:rPr lang="en-US" dirty="0"/>
              <a:t> so that the matrix              does NOT have an inverse. </a:t>
            </a:r>
          </a:p>
        </p:txBody>
      </p:sp>
      <p:sp>
        <p:nvSpPr>
          <p:cNvPr id="46084" name="Rectangle 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6085" name="Object 5"/>
          <p:cNvGraphicFramePr>
            <a:graphicFrameLocks noChangeAspect="1"/>
          </p:cNvGraphicFramePr>
          <p:nvPr/>
        </p:nvGraphicFramePr>
        <p:xfrm>
          <a:off x="5638800" y="1905000"/>
          <a:ext cx="1143000" cy="1090613"/>
        </p:xfrm>
        <a:graphic>
          <a:graphicData uri="http://schemas.openxmlformats.org/presentationml/2006/ole">
            <mc:AlternateContent xmlns:mc="http://schemas.openxmlformats.org/markup-compatibility/2006">
              <mc:Choice xmlns:v="urn:schemas-microsoft-com:vml" Requires="v">
                <p:oleObj spid="_x0000_s20545" name="Equation" r:id="rId5" imgW="482600" imgH="457200" progId="Equation.3">
                  <p:embed/>
                </p:oleObj>
              </mc:Choice>
              <mc:Fallback>
                <p:oleObj name="Equation" r:id="rId5" imgW="4826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905000"/>
                        <a:ext cx="1143000" cy="1090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294225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447800"/>
          </a:xfrm>
        </p:spPr>
        <p:txBody>
          <a:bodyPr/>
          <a:lstStyle/>
          <a:p>
            <a:r>
              <a:rPr lang="en-US" sz="3600" dirty="0"/>
              <a:t>A Deliberately Provocative Statement</a:t>
            </a:r>
            <a:endParaRPr lang="en-US" sz="6000" dirty="0"/>
          </a:p>
        </p:txBody>
      </p:sp>
      <p:sp>
        <p:nvSpPr>
          <p:cNvPr id="11267" name="Rectangle 3"/>
          <p:cNvSpPr>
            <a:spLocks noGrp="1" noChangeArrowheads="1"/>
          </p:cNvSpPr>
          <p:nvPr>
            <p:ph type="body" idx="1"/>
          </p:nvPr>
        </p:nvSpPr>
        <p:spPr/>
        <p:txBody>
          <a:bodyPr>
            <a:normAutofit fontScale="92500" lnSpcReduction="10000"/>
          </a:bodyPr>
          <a:lstStyle/>
          <a:p>
            <a:pPr algn="ctr">
              <a:buFont typeface="Monotype Sorts" pitchFamily="2" charset="2"/>
              <a:buNone/>
            </a:pPr>
            <a:r>
              <a:rPr lang="en-US" sz="2800" i="1" dirty="0"/>
              <a:t>“If algebra is useful only for finding roots of equations, slopes, tangents, intercepts, maxima, minima, or solutions to systems of equations in two variables, then it has been rendered totally obsolete by cheap, handheld graphing calculators -- dead -- not worth valuable school time that might instead be devoted to art, music, Shakespeare, or science.”</a:t>
            </a:r>
          </a:p>
          <a:p>
            <a:pPr algn="r">
              <a:buFont typeface="Monotype Sorts" pitchFamily="2" charset="2"/>
              <a:buNone/>
            </a:pPr>
            <a:r>
              <a:rPr lang="en-US" sz="2400" dirty="0"/>
              <a:t>-- E. Paul Goldenberg</a:t>
            </a:r>
          </a:p>
          <a:p>
            <a:pPr algn="r">
              <a:buFont typeface="Monotype Sorts" pitchFamily="2" charset="2"/>
              <a:buNone/>
            </a:pPr>
            <a:r>
              <a:rPr lang="en-US" sz="2000" i="1" dirty="0"/>
              <a:t>Computer Algebra Systems in Secondary Mathematics Education</a:t>
            </a:r>
            <a:endParaRPr lang="en-US" i="1" dirty="0"/>
          </a:p>
        </p:txBody>
      </p:sp>
      <p:sp>
        <p:nvSpPr>
          <p:cNvPr id="4" name="TextBox 3"/>
          <p:cNvSpPr txBox="1"/>
          <p:nvPr/>
        </p:nvSpPr>
        <p:spPr>
          <a:xfrm rot="16200000">
            <a:off x="-944588" y="3518730"/>
            <a:ext cx="3935343" cy="707886"/>
          </a:xfrm>
          <a:prstGeom prst="rect">
            <a:avLst/>
          </a:prstGeom>
          <a:noFill/>
        </p:spPr>
        <p:txBody>
          <a:bodyPr wrap="square" rtlCol="0">
            <a:spAutoFit/>
          </a:bodyPr>
          <a:lstStyle/>
          <a:p>
            <a:pPr algn="ctr"/>
            <a:r>
              <a:rPr lang="en-US" sz="4000" b="1" dirty="0" smtClean="0">
                <a:latin typeface="Arial Black" pitchFamily="34" charset="0"/>
              </a:rPr>
              <a:t>Teaching</a:t>
            </a:r>
            <a:endParaRPr lang="en-US" sz="4000" b="1" dirty="0">
              <a:latin typeface="Arial Black" pitchFamily="34" charset="0"/>
            </a:endParaRPr>
          </a:p>
        </p:txBody>
      </p:sp>
    </p:spTree>
    <p:extLst>
      <p:ext uri="{BB962C8B-B14F-4D97-AF65-F5344CB8AC3E}">
        <p14:creationId xmlns:p14="http://schemas.microsoft.com/office/powerpoint/2010/main" val="9027163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z="4400" dirty="0"/>
              <a:t>Alternate Solution: Systems</a:t>
            </a:r>
          </a:p>
        </p:txBody>
      </p:sp>
      <p:sp>
        <p:nvSpPr>
          <p:cNvPr id="121859" name="Rectangle 3"/>
          <p:cNvSpPr>
            <a:spLocks noGrp="1" noChangeArrowheads="1"/>
          </p:cNvSpPr>
          <p:nvPr>
            <p:ph type="body" idx="1"/>
          </p:nvPr>
        </p:nvSpPr>
        <p:spPr/>
        <p:txBody>
          <a:bodyPr/>
          <a:lstStyle/>
          <a:p>
            <a:endParaRPr lang="en-US" dirty="0" smtClean="0"/>
          </a:p>
          <a:p>
            <a:r>
              <a:rPr lang="en-US" dirty="0" smtClean="0"/>
              <a:t>Consider </a:t>
            </a:r>
            <a:r>
              <a:rPr lang="en-US" dirty="0"/>
              <a:t>the system 	</a:t>
            </a:r>
          </a:p>
          <a:p>
            <a:endParaRPr lang="en-US" dirty="0" smtClean="0"/>
          </a:p>
          <a:p>
            <a:endParaRPr lang="en-US" dirty="0"/>
          </a:p>
          <a:p>
            <a:pPr>
              <a:buFont typeface="Monotype Sorts" pitchFamily="2" charset="2"/>
              <a:buNone/>
            </a:pPr>
            <a:r>
              <a:rPr lang="en-US" sz="2400" dirty="0"/>
              <a:t>	(a)   If </a:t>
            </a:r>
            <a:r>
              <a:rPr lang="en-US" sz="2400" i="1" dirty="0"/>
              <a:t>b</a:t>
            </a:r>
            <a:r>
              <a:rPr lang="en-US" sz="2400" dirty="0"/>
              <a:t> = -7, is the system consistent or inconsistent?  Explain your answer.</a:t>
            </a:r>
          </a:p>
          <a:p>
            <a:pPr>
              <a:buFont typeface="Monotype Sorts" pitchFamily="2" charset="2"/>
              <a:buNone/>
            </a:pPr>
            <a:r>
              <a:rPr lang="en-US" sz="2400" dirty="0"/>
              <a:t>	(b)   Find a positive value of </a:t>
            </a:r>
            <a:r>
              <a:rPr lang="en-US" sz="2400" i="1" dirty="0"/>
              <a:t>b</a:t>
            </a:r>
            <a:r>
              <a:rPr lang="en-US" sz="2400" dirty="0"/>
              <a:t> that makes the system consistent.  Show your work.</a:t>
            </a:r>
          </a:p>
        </p:txBody>
      </p:sp>
      <p:sp>
        <p:nvSpPr>
          <p:cNvPr id="121861" name="Rectangle 5"/>
          <p:cNvSpPr>
            <a:spLocks noChangeArrowheads="1"/>
          </p:cNvSpPr>
          <p:nvPr/>
        </p:nvSpPr>
        <p:spPr bwMode="auto">
          <a:xfrm>
            <a:off x="0" y="3138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1860" name="Object 4"/>
          <p:cNvGraphicFramePr>
            <a:graphicFrameLocks noChangeAspect="1"/>
          </p:cNvGraphicFramePr>
          <p:nvPr>
            <p:extLst>
              <p:ext uri="{D42A27DB-BD31-4B8C-83A1-F6EECF244321}">
                <p14:modId xmlns:p14="http://schemas.microsoft.com/office/powerpoint/2010/main" val="1792140952"/>
              </p:ext>
            </p:extLst>
          </p:nvPr>
        </p:nvGraphicFramePr>
        <p:xfrm>
          <a:off x="5257800" y="1816916"/>
          <a:ext cx="2819400" cy="1312863"/>
        </p:xfrm>
        <a:graphic>
          <a:graphicData uri="http://schemas.openxmlformats.org/presentationml/2006/ole">
            <mc:AlternateContent xmlns:mc="http://schemas.openxmlformats.org/markup-compatibility/2006">
              <mc:Choice xmlns:v="urn:schemas-microsoft-com:vml" Requires="v">
                <p:oleObj spid="_x0000_s21537" name="Equation" r:id="rId3" imgW="1244600" imgH="584200" progId="Equation.3">
                  <p:embed/>
                </p:oleObj>
              </mc:Choice>
              <mc:Fallback>
                <p:oleObj name="Equation" r:id="rId3" imgW="1244600" imgH="584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816916"/>
                        <a:ext cx="2819400" cy="1312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23305042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sz="4400" dirty="0"/>
              <a:t>Alternate Solution: Systems</a:t>
            </a:r>
          </a:p>
        </p:txBody>
      </p:sp>
      <p:pic>
        <p:nvPicPr>
          <p:cNvPr id="126981" name="Picture 5" descr="system_solve1"/>
          <p:cNvPicPr>
            <a:picLocks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r="30539"/>
          <a:stretch/>
        </p:blipFill>
        <p:spPr>
          <a:xfrm>
            <a:off x="1981200" y="2209800"/>
            <a:ext cx="5610497" cy="2482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11717749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z="4400" dirty="0"/>
              <a:t>Alternate Solution: Systems</a:t>
            </a:r>
          </a:p>
        </p:txBody>
      </p:sp>
      <p:pic>
        <p:nvPicPr>
          <p:cNvPr id="122889" name="Picture 9" descr="system_solve2"/>
          <p:cNvPicPr>
            <a:picLocks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371600" y="2209800"/>
            <a:ext cx="7348537" cy="32916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26025574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0"/>
            <a:ext cx="8229600" cy="1295400"/>
          </a:xfrm>
        </p:spPr>
        <p:txBody>
          <a:bodyPr/>
          <a:lstStyle/>
          <a:p>
            <a:r>
              <a:rPr lang="en-US" sz="4400" dirty="0"/>
              <a:t>Alternate Solution: Systems</a:t>
            </a:r>
          </a:p>
        </p:txBody>
      </p:sp>
      <p:pic>
        <p:nvPicPr>
          <p:cNvPr id="125957" name="Picture 5" descr="system_solve3"/>
          <p:cNvPicPr>
            <a:picLocks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1600200" y="1981200"/>
            <a:ext cx="7391400" cy="19300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1" name="Picture 9" descr="system_solve3_screenshot"/>
          <p:cNvPicPr>
            <a:picLocks noChangeAspect="1" noChangeArrowheads="1"/>
          </p:cNvPicPr>
          <p:nvPr>
            <p:ph sz="half" idx="2"/>
          </p:nvPr>
        </p:nvPicPr>
        <p:blipFill rotWithShape="1">
          <a:blip r:embed="rId3">
            <a:extLst>
              <a:ext uri="{28A0092B-C50C-407E-A947-70E740481C1C}">
                <a14:useLocalDpi xmlns:a14="http://schemas.microsoft.com/office/drawing/2010/main" val="0"/>
              </a:ext>
            </a:extLst>
          </a:blip>
          <a:srcRect l="2246" t="11816" r="1055"/>
          <a:stretch/>
        </p:blipFill>
        <p:spPr>
          <a:xfrm>
            <a:off x="1447800" y="4191000"/>
            <a:ext cx="7589521" cy="9911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777667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5961"/>
                                        </p:tgtEl>
                                        <p:attrNameLst>
                                          <p:attrName>style.visibility</p:attrName>
                                        </p:attrNameLst>
                                      </p:cBhvr>
                                      <p:to>
                                        <p:strVal val="visible"/>
                                      </p:to>
                                    </p:set>
                                    <p:animEffect transition="in" filter="blinds(horizontal)">
                                      <p:cBhvr>
                                        <p:cTn id="7" dur="500"/>
                                        <p:tgtEl>
                                          <p:spTgt spid="125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 is Required</a:t>
            </a:r>
            <a:endParaRPr lang="en-US" dirty="0"/>
          </a:p>
        </p:txBody>
      </p:sp>
      <p:sp>
        <p:nvSpPr>
          <p:cNvPr id="3" name="Content Placeholder 2"/>
          <p:cNvSpPr>
            <a:spLocks noGrp="1"/>
          </p:cNvSpPr>
          <p:nvPr>
            <p:ph idx="1"/>
          </p:nvPr>
        </p:nvSpPr>
        <p:spPr/>
        <p:txBody>
          <a:bodyPr>
            <a:normAutofit/>
          </a:bodyPr>
          <a:lstStyle/>
          <a:p>
            <a:r>
              <a:rPr lang="en-US" sz="2800" dirty="0"/>
              <a:t>The algebra is too complicated</a:t>
            </a:r>
          </a:p>
          <a:p>
            <a:r>
              <a:rPr lang="en-US" sz="2800" dirty="0"/>
              <a:t>The symbolic manipulation gets in the way of comprehension</a:t>
            </a:r>
          </a:p>
          <a:p>
            <a:endParaRPr lang="en-US" sz="2800" dirty="0"/>
          </a:p>
        </p:txBody>
      </p:sp>
      <p:sp>
        <p:nvSpPr>
          <p:cNvPr id="4" name="TextBox 3"/>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12087140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228600"/>
            <a:ext cx="8153400" cy="1143000"/>
          </a:xfrm>
        </p:spPr>
        <p:txBody>
          <a:bodyPr/>
          <a:lstStyle/>
          <a:p>
            <a:r>
              <a:rPr lang="en-US" sz="3600"/>
              <a:t>CAS Required – </a:t>
            </a:r>
            <a:r>
              <a:rPr lang="en-US" sz="3200"/>
              <a:t>Too Complicated</a:t>
            </a:r>
          </a:p>
        </p:txBody>
      </p:sp>
      <p:sp>
        <p:nvSpPr>
          <p:cNvPr id="58371" name="Rectangle 3"/>
          <p:cNvSpPr>
            <a:spLocks noGrp="1" noChangeArrowheads="1"/>
          </p:cNvSpPr>
          <p:nvPr>
            <p:ph type="body" idx="1"/>
          </p:nvPr>
        </p:nvSpPr>
        <p:spPr/>
        <p:txBody>
          <a:bodyPr/>
          <a:lstStyle/>
          <a:p>
            <a:pPr marL="609600" indent="-609600"/>
            <a:r>
              <a:rPr lang="en-US" sz="2800"/>
              <a:t>Consider the polynomial </a:t>
            </a:r>
          </a:p>
          <a:p>
            <a:pPr marL="609600" indent="-609600"/>
            <a:endParaRPr lang="en-US" sz="2800"/>
          </a:p>
          <a:p>
            <a:pPr marL="609600" indent="-609600"/>
            <a:endParaRPr lang="en-US" sz="2800"/>
          </a:p>
          <a:p>
            <a:pPr marL="990600" lvl="1" indent="-533400">
              <a:buClr>
                <a:schemeClr val="tx1"/>
              </a:buClr>
              <a:buFont typeface="Monotype Sorts" pitchFamily="2" charset="2"/>
              <a:buAutoNum type="alphaLcPeriod"/>
            </a:pPr>
            <a:r>
              <a:rPr lang="en-US" sz="2400"/>
              <a:t>Sketch; label all intercepts.</a:t>
            </a:r>
          </a:p>
          <a:p>
            <a:pPr marL="990600" lvl="1" indent="-533400">
              <a:buClr>
                <a:schemeClr val="tx1"/>
              </a:buClr>
              <a:buFont typeface="Monotype Sorts" pitchFamily="2" charset="2"/>
              <a:buAutoNum type="alphaLcPeriod"/>
            </a:pPr>
            <a:r>
              <a:rPr lang="en-US" sz="2400"/>
              <a:t>How many total zeros does </a:t>
            </a:r>
            <a:r>
              <a:rPr lang="en-US" sz="2400" i="1"/>
              <a:t>f</a:t>
            </a:r>
            <a:r>
              <a:rPr lang="en-US" sz="2400"/>
              <a:t> (</a:t>
            </a:r>
            <a:r>
              <a:rPr lang="en-US" sz="2400" i="1"/>
              <a:t>x</a:t>
            </a:r>
            <a:r>
              <a:rPr lang="en-US" sz="2400"/>
              <a:t>) have?  _______</a:t>
            </a:r>
          </a:p>
          <a:p>
            <a:pPr marL="990600" lvl="1" indent="-533400">
              <a:buClr>
                <a:schemeClr val="tx1"/>
              </a:buClr>
              <a:buFont typeface="Monotype Sorts" pitchFamily="2" charset="2"/>
              <a:buAutoNum type="alphaLcPeriod"/>
            </a:pPr>
            <a:r>
              <a:rPr lang="en-US" sz="2400"/>
              <a:t>How many of the zeros are real numbers? ______  Find them.</a:t>
            </a:r>
          </a:p>
          <a:p>
            <a:pPr marL="990600" lvl="1" indent="-533400">
              <a:buClr>
                <a:schemeClr val="tx1"/>
              </a:buClr>
              <a:buFont typeface="Monotype Sorts" pitchFamily="2" charset="2"/>
              <a:buAutoNum type="alphaLcPeriod"/>
            </a:pPr>
            <a:r>
              <a:rPr lang="en-US" sz="2400"/>
              <a:t>How many of the zeros are </a:t>
            </a:r>
            <a:r>
              <a:rPr lang="en-US" sz="2400" b="1"/>
              <a:t>NOT</a:t>
            </a:r>
            <a:r>
              <a:rPr lang="en-US" sz="2400"/>
              <a:t> real numbers? ______  Find them.</a:t>
            </a:r>
          </a:p>
          <a:p>
            <a:pPr marL="609600" indent="-609600"/>
            <a:endParaRPr lang="en-US" sz="2800"/>
          </a:p>
        </p:txBody>
      </p:sp>
      <p:sp>
        <p:nvSpPr>
          <p:cNvPr id="58373" name="Rectangle 5"/>
          <p:cNvSpPr>
            <a:spLocks noChangeArrowheads="1"/>
          </p:cNvSpPr>
          <p:nvPr/>
        </p:nvSpPr>
        <p:spPr bwMode="auto">
          <a:xfrm>
            <a:off x="0" y="331470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58372" name="Object 4"/>
          <p:cNvGraphicFramePr>
            <a:graphicFrameLocks noChangeAspect="1"/>
          </p:cNvGraphicFramePr>
          <p:nvPr/>
        </p:nvGraphicFramePr>
        <p:xfrm>
          <a:off x="1752600" y="2514600"/>
          <a:ext cx="6553200" cy="595313"/>
        </p:xfrm>
        <a:graphic>
          <a:graphicData uri="http://schemas.openxmlformats.org/presentationml/2006/ole">
            <mc:AlternateContent xmlns:mc="http://schemas.openxmlformats.org/markup-compatibility/2006">
              <mc:Choice xmlns:v="urn:schemas-microsoft-com:vml" Requires="v">
                <p:oleObj spid="_x0000_s24580" name="Equation" r:id="rId3" imgW="2514600" imgH="228600" progId="Equation.3">
                  <p:embed/>
                </p:oleObj>
              </mc:Choice>
              <mc:Fallback>
                <p:oleObj name="Equation" r:id="rId3" imgW="25146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514600"/>
                        <a:ext cx="6553200"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9059989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Symbolic Manipulation gets in the way</a:t>
            </a:r>
          </a:p>
        </p:txBody>
      </p:sp>
      <p:graphicFrame>
        <p:nvGraphicFramePr>
          <p:cNvPr id="59395" name="Object 3"/>
          <p:cNvGraphicFramePr>
            <a:graphicFrameLocks noChangeAspect="1"/>
          </p:cNvGraphicFramePr>
          <p:nvPr/>
        </p:nvGraphicFramePr>
        <p:xfrm>
          <a:off x="1943100" y="2425700"/>
          <a:ext cx="5257800" cy="1617663"/>
        </p:xfrm>
        <a:graphic>
          <a:graphicData uri="http://schemas.openxmlformats.org/presentationml/2006/ole">
            <mc:AlternateContent xmlns:mc="http://schemas.openxmlformats.org/markup-compatibility/2006">
              <mc:Choice xmlns:v="urn:schemas-microsoft-com:vml" Requires="v">
                <p:oleObj spid="_x0000_s25604" name="Equation" r:id="rId3" imgW="1650960" imgH="507960" progId="Equation.3">
                  <p:embed/>
                </p:oleObj>
              </mc:Choice>
              <mc:Fallback>
                <p:oleObj name="Equation" r:id="rId3" imgW="1650960" imgH="507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2425700"/>
                        <a:ext cx="5257800"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6" name="Text Box 4"/>
          <p:cNvSpPr txBox="1">
            <a:spLocks noChangeArrowheads="1"/>
          </p:cNvSpPr>
          <p:nvPr/>
        </p:nvSpPr>
        <p:spPr bwMode="auto">
          <a:xfrm>
            <a:off x="2362200" y="1739900"/>
            <a:ext cx="4648200" cy="579438"/>
          </a:xfrm>
          <a:prstGeom prst="rect">
            <a:avLst/>
          </a:prstGeom>
          <a:noFill/>
          <a:ln w="9525">
            <a:noFill/>
            <a:miter lim="800000"/>
            <a:headEnd/>
            <a:tailEnd/>
          </a:ln>
          <a:effectLst/>
        </p:spPr>
        <p:txBody>
          <a:bodyPr>
            <a:spAutoFit/>
          </a:bodyPr>
          <a:lstStyle/>
          <a:p>
            <a:pPr algn="ctr">
              <a:spcBef>
                <a:spcPct val="50000"/>
              </a:spcBef>
            </a:pPr>
            <a:r>
              <a:rPr lang="en-US" sz="3200"/>
              <a:t>Solve for </a:t>
            </a:r>
            <a:r>
              <a:rPr lang="en-US" sz="3200" i="1"/>
              <a:t>x</a:t>
            </a:r>
            <a:r>
              <a:rPr lang="en-US" sz="3200"/>
              <a:t> and </a:t>
            </a:r>
            <a:r>
              <a:rPr lang="en-US" sz="3200" i="1"/>
              <a:t>y</a:t>
            </a:r>
            <a:r>
              <a:rPr lang="en-US" sz="3200"/>
              <a:t>:</a:t>
            </a:r>
            <a:endParaRPr lang="en-US"/>
          </a:p>
        </p:txBody>
      </p:sp>
      <p:sp>
        <p:nvSpPr>
          <p:cNvPr id="59397" name="Text Box 5"/>
          <p:cNvSpPr txBox="1">
            <a:spLocks noChangeArrowheads="1"/>
          </p:cNvSpPr>
          <p:nvPr/>
        </p:nvSpPr>
        <p:spPr bwMode="auto">
          <a:xfrm>
            <a:off x="941388" y="6172200"/>
            <a:ext cx="7924800" cy="366713"/>
          </a:xfrm>
          <a:prstGeom prst="rect">
            <a:avLst/>
          </a:prstGeom>
          <a:noFill/>
          <a:ln w="9525">
            <a:noFill/>
            <a:miter lim="800000"/>
            <a:headEnd/>
            <a:tailEnd/>
          </a:ln>
          <a:effectLst/>
        </p:spPr>
        <p:txBody>
          <a:bodyPr>
            <a:spAutoFit/>
          </a:bodyPr>
          <a:lstStyle/>
          <a:p>
            <a:pPr>
              <a:spcBef>
                <a:spcPct val="50000"/>
              </a:spcBef>
            </a:pPr>
            <a:r>
              <a:rPr lang="en-US" sz="1800"/>
              <a:t>Swokowski and Cole, </a:t>
            </a:r>
            <a:r>
              <a:rPr lang="en-US" sz="1800" i="1"/>
              <a:t>Precalculus: Functions and Graphs</a:t>
            </a:r>
            <a:r>
              <a:rPr lang="en-US" sz="1800"/>
              <a:t>.  Question #11, page 538</a:t>
            </a:r>
            <a:endParaRPr lang="en-US" sz="2800"/>
          </a:p>
        </p:txBody>
      </p:sp>
      <p:sp>
        <p:nvSpPr>
          <p:cNvPr id="6" name="TextBox 5"/>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15720809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p:txBody>
          <a:bodyPr/>
          <a:lstStyle/>
          <a:p>
            <a:r>
              <a:rPr lang="en-US" sz="3600"/>
              <a:t>Variables in the Base AND in the Exponent</a:t>
            </a:r>
          </a:p>
        </p:txBody>
      </p:sp>
      <p:pic>
        <p:nvPicPr>
          <p:cNvPr id="82950" name="Picture 6"/>
          <p:cNvPicPr>
            <a:picLocks noGrp="1" noChangeAspect="1" noChangeArrowheads="1"/>
          </p:cNvPicPr>
          <p:nvPr>
            <p:ph idx="1"/>
          </p:nvPr>
        </p:nvPicPr>
        <p:blipFill rotWithShape="1">
          <a:blip r:embed="rId2"/>
          <a:srcRect l="17739" t="58446" r="22984" b="4610"/>
          <a:stretch/>
        </p:blipFill>
        <p:spPr>
          <a:xfrm>
            <a:off x="2514600" y="3276600"/>
            <a:ext cx="5791200" cy="2695540"/>
          </a:xfrm>
        </p:spPr>
      </p:pic>
      <p:sp>
        <p:nvSpPr>
          <p:cNvPr id="82949" name="Rectangle 5"/>
          <p:cNvSpPr>
            <a:spLocks noGrp="1" noChangeArrowheads="1"/>
          </p:cNvSpPr>
          <p:nvPr>
            <p:ph type="body" sz="half" idx="4294967295"/>
          </p:nvPr>
        </p:nvSpPr>
        <p:spPr>
          <a:xfrm>
            <a:off x="2057400" y="1524000"/>
            <a:ext cx="6781800" cy="2009775"/>
          </a:xfrm>
        </p:spPr>
        <p:txBody>
          <a:bodyPr/>
          <a:lstStyle/>
          <a:p>
            <a:r>
              <a:rPr lang="en-US" sz="2800" dirty="0"/>
              <a:t>If a Certificate of Deposit pays 5.12% interest, which corresponds to an annual rate of 5.25%, how often is the interest compounded?</a:t>
            </a:r>
          </a:p>
        </p:txBody>
      </p:sp>
      <p:sp>
        <p:nvSpPr>
          <p:cNvPr id="5" name="TextBox 4"/>
          <p:cNvSpPr txBox="1"/>
          <p:nvPr/>
        </p:nvSpPr>
        <p:spPr>
          <a:xfrm rot="16200000">
            <a:off x="-927929" y="3442529"/>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Tree>
    <p:extLst>
      <p:ext uri="{BB962C8B-B14F-4D97-AF65-F5344CB8AC3E}">
        <p14:creationId xmlns:p14="http://schemas.microsoft.com/office/powerpoint/2010/main" val="7663897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Algebra 2 with CAS</a:t>
            </a:r>
            <a:endParaRPr lang="en-US" dirty="0"/>
          </a:p>
        </p:txBody>
      </p:sp>
      <p:sp>
        <p:nvSpPr>
          <p:cNvPr id="3" name="Content Placeholder 2"/>
          <p:cNvSpPr>
            <a:spLocks noGrp="1"/>
          </p:cNvSpPr>
          <p:nvPr>
            <p:ph idx="1"/>
          </p:nvPr>
        </p:nvSpPr>
        <p:spPr/>
        <p:txBody>
          <a:bodyPr>
            <a:normAutofit/>
          </a:bodyPr>
          <a:lstStyle/>
          <a:p>
            <a:r>
              <a:rPr lang="en-US" sz="3200" dirty="0" smtClean="0"/>
              <a:t>Can be a stronger course</a:t>
            </a:r>
          </a:p>
          <a:p>
            <a:r>
              <a:rPr lang="en-US" sz="3200" dirty="0" smtClean="0"/>
              <a:t>Can focus on flexibility rather than rote skills</a:t>
            </a:r>
          </a:p>
          <a:p>
            <a:r>
              <a:rPr lang="en-US" sz="3200" dirty="0" smtClean="0"/>
              <a:t>Can be a lot of fun</a:t>
            </a:r>
            <a:endParaRPr lang="en-US" sz="3200" dirty="0"/>
          </a:p>
        </p:txBody>
      </p:sp>
    </p:spTree>
    <p:extLst>
      <p:ext uri="{BB962C8B-B14F-4D97-AF65-F5344CB8AC3E}">
        <p14:creationId xmlns:p14="http://schemas.microsoft.com/office/powerpoint/2010/main" val="2609395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9830" r="70170"/>
                    </a14:imgEffect>
                  </a14:imgLayer>
                </a14:imgProps>
              </a:ext>
              <a:ext uri="{28A0092B-C50C-407E-A947-70E740481C1C}">
                <a14:useLocalDpi xmlns:a14="http://schemas.microsoft.com/office/drawing/2010/main" val="0"/>
              </a:ext>
            </a:extLst>
          </a:blip>
          <a:srcRect l="24788" r="24788"/>
          <a:stretch/>
        </p:blipFill>
        <p:spPr>
          <a:xfrm>
            <a:off x="30480" y="1752600"/>
            <a:ext cx="1985211" cy="5410200"/>
          </a:xfrm>
          <a:prstGeom prst="rect">
            <a:avLst/>
          </a:prstGeom>
        </p:spPr>
      </p:pic>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9830" r="70170"/>
                    </a14:imgEffect>
                  </a14:imgLayer>
                </a14:imgProps>
              </a:ext>
              <a:ext uri="{28A0092B-C50C-407E-A947-70E740481C1C}">
                <a14:useLocalDpi xmlns:a14="http://schemas.microsoft.com/office/drawing/2010/main" val="0"/>
              </a:ext>
            </a:extLst>
          </a:blip>
          <a:srcRect l="24788" r="24788"/>
          <a:stretch/>
        </p:blipFill>
        <p:spPr>
          <a:xfrm>
            <a:off x="6705600" y="1752600"/>
            <a:ext cx="1985211" cy="5410200"/>
          </a:xfrm>
          <a:prstGeom prst="rect">
            <a:avLst/>
          </a:prstGeom>
        </p:spPr>
      </p:pic>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29830" r="70170"/>
                    </a14:imgEffect>
                  </a14:imgLayer>
                </a14:imgProps>
              </a:ext>
              <a:ext uri="{28A0092B-C50C-407E-A947-70E740481C1C}">
                <a14:useLocalDpi xmlns:a14="http://schemas.microsoft.com/office/drawing/2010/main" val="0"/>
              </a:ext>
            </a:extLst>
          </a:blip>
          <a:srcRect l="24788" r="24788"/>
          <a:stretch/>
        </p:blipFill>
        <p:spPr>
          <a:xfrm>
            <a:off x="3505200" y="1752600"/>
            <a:ext cx="1985211" cy="5410200"/>
          </a:xfrm>
          <a:prstGeom prst="rect">
            <a:avLst/>
          </a:prstGeom>
        </p:spPr>
      </p:pic>
      <p:sp>
        <p:nvSpPr>
          <p:cNvPr id="2" name="Title 1"/>
          <p:cNvSpPr>
            <a:spLocks noGrp="1"/>
          </p:cNvSpPr>
          <p:nvPr>
            <p:ph type="ctrTitle"/>
          </p:nvPr>
        </p:nvSpPr>
        <p:spPr>
          <a:xfrm>
            <a:off x="152400" y="228601"/>
            <a:ext cx="8686800" cy="914400"/>
          </a:xfrm>
        </p:spPr>
        <p:txBody>
          <a:bodyPr/>
          <a:lstStyle/>
          <a:p>
            <a:r>
              <a:rPr lang="en-US" sz="4400" dirty="0" smtClean="0"/>
              <a:t>Second Year Algebra with CAS</a:t>
            </a:r>
            <a:endParaRPr lang="en-US" sz="4400" dirty="0"/>
          </a:p>
        </p:txBody>
      </p:sp>
      <p:sp>
        <p:nvSpPr>
          <p:cNvPr id="3" name="Subtitle 2"/>
          <p:cNvSpPr>
            <a:spLocks noGrp="1"/>
          </p:cNvSpPr>
          <p:nvPr>
            <p:ph type="subTitle" idx="1"/>
          </p:nvPr>
        </p:nvSpPr>
        <p:spPr>
          <a:xfrm>
            <a:off x="228600" y="1143000"/>
            <a:ext cx="4045304" cy="1219200"/>
          </a:xfrm>
        </p:spPr>
        <p:txBody>
          <a:bodyPr>
            <a:normAutofit/>
          </a:bodyPr>
          <a:lstStyle/>
          <a:p>
            <a:r>
              <a:rPr lang="en-US" b="1" dirty="0" smtClean="0"/>
              <a:t>Michael Buescher</a:t>
            </a:r>
          </a:p>
          <a:p>
            <a:r>
              <a:rPr lang="en-US" sz="2000" dirty="0" smtClean="0"/>
              <a:t>michael@mbuescher.com</a:t>
            </a:r>
            <a:endParaRPr lang="en-US" sz="2000" dirty="0"/>
          </a:p>
        </p:txBody>
      </p:sp>
      <p:sp>
        <p:nvSpPr>
          <p:cNvPr id="7" name="Subtitle 2"/>
          <p:cNvSpPr txBox="1">
            <a:spLocks/>
          </p:cNvSpPr>
          <p:nvPr/>
        </p:nvSpPr>
        <p:spPr>
          <a:xfrm>
            <a:off x="4191000" y="1143000"/>
            <a:ext cx="4659258" cy="1219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lumMod val="75000"/>
                    <a:lumOff val="2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n-US" b="1" dirty="0" smtClean="0"/>
              <a:t>Hathaway Brown School</a:t>
            </a:r>
          </a:p>
          <a:p>
            <a:r>
              <a:rPr lang="en-US" dirty="0" smtClean="0"/>
              <a:t>Cleveland, Ohio</a:t>
            </a:r>
            <a:endParaRPr lang="en-US" dirty="0"/>
          </a:p>
        </p:txBody>
      </p:sp>
      <p:sp>
        <p:nvSpPr>
          <p:cNvPr id="8" name="TextBox 7"/>
          <p:cNvSpPr txBox="1"/>
          <p:nvPr/>
        </p:nvSpPr>
        <p:spPr>
          <a:xfrm rot="16200000">
            <a:off x="-944587" y="4128330"/>
            <a:ext cx="3935343" cy="707886"/>
          </a:xfrm>
          <a:prstGeom prst="rect">
            <a:avLst/>
          </a:prstGeom>
          <a:noFill/>
        </p:spPr>
        <p:txBody>
          <a:bodyPr wrap="square" rtlCol="0">
            <a:spAutoFit/>
          </a:bodyPr>
          <a:lstStyle/>
          <a:p>
            <a:pPr algn="ctr"/>
            <a:r>
              <a:rPr lang="en-US" sz="4000" b="1" dirty="0" smtClean="0">
                <a:latin typeface="Arial Black" pitchFamily="34" charset="0"/>
              </a:rPr>
              <a:t>Teaching</a:t>
            </a:r>
            <a:endParaRPr lang="en-US" sz="4000" b="1" dirty="0">
              <a:latin typeface="Arial Black" pitchFamily="34" charset="0"/>
            </a:endParaRPr>
          </a:p>
        </p:txBody>
      </p:sp>
      <p:sp>
        <p:nvSpPr>
          <p:cNvPr id="9" name="TextBox 8"/>
          <p:cNvSpPr txBox="1"/>
          <p:nvPr/>
        </p:nvSpPr>
        <p:spPr>
          <a:xfrm rot="16200000">
            <a:off x="5730534" y="4103757"/>
            <a:ext cx="3935343" cy="707886"/>
          </a:xfrm>
          <a:prstGeom prst="rect">
            <a:avLst/>
          </a:prstGeom>
          <a:noFill/>
        </p:spPr>
        <p:txBody>
          <a:bodyPr wrap="square" rtlCol="0">
            <a:spAutoFit/>
          </a:bodyPr>
          <a:lstStyle/>
          <a:p>
            <a:pPr algn="ctr"/>
            <a:r>
              <a:rPr lang="en-US" sz="4000" b="1" dirty="0" smtClean="0">
                <a:latin typeface="Arial Black" pitchFamily="34" charset="0"/>
              </a:rPr>
              <a:t>Assessment</a:t>
            </a:r>
            <a:endParaRPr lang="en-US" sz="4000" b="1" dirty="0">
              <a:latin typeface="Arial Black" pitchFamily="34" charset="0"/>
            </a:endParaRPr>
          </a:p>
        </p:txBody>
      </p:sp>
      <p:sp>
        <p:nvSpPr>
          <p:cNvPr id="10" name="TextBox 9"/>
          <p:cNvSpPr txBox="1"/>
          <p:nvPr/>
        </p:nvSpPr>
        <p:spPr>
          <a:xfrm rot="16200000">
            <a:off x="2577272" y="4128329"/>
            <a:ext cx="3935343" cy="707886"/>
          </a:xfrm>
          <a:prstGeom prst="rect">
            <a:avLst/>
          </a:prstGeom>
          <a:noFill/>
        </p:spPr>
        <p:txBody>
          <a:bodyPr wrap="square" rtlCol="0">
            <a:spAutoFit/>
          </a:bodyPr>
          <a:lstStyle/>
          <a:p>
            <a:pPr algn="ctr"/>
            <a:r>
              <a:rPr lang="en-US" sz="4000" b="1" dirty="0" smtClean="0">
                <a:latin typeface="Arial Black" pitchFamily="34" charset="0"/>
              </a:rPr>
              <a:t>Learning</a:t>
            </a:r>
            <a:endParaRPr lang="en-US" sz="4000" b="1" dirty="0">
              <a:latin typeface="Arial Black" pitchFamily="34" charset="0"/>
            </a:endParaRPr>
          </a:p>
        </p:txBody>
      </p:sp>
      <p:pic>
        <p:nvPicPr>
          <p:cNvPr id="22530" name="Picture 2" descr="C:\Documents and Settings\mbuescher\Local Settings\Temporary Internet Files\Content.IE5\QA1N5ZHA\MC90044052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048000"/>
            <a:ext cx="1828800" cy="16700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105400" y="4718050"/>
            <a:ext cx="1981200" cy="1569660"/>
          </a:xfrm>
          <a:prstGeom prst="rect">
            <a:avLst/>
          </a:prstGeom>
          <a:noFill/>
        </p:spPr>
        <p:txBody>
          <a:bodyPr wrap="square" rtlCol="0">
            <a:spAutoFit/>
          </a:bodyPr>
          <a:lstStyle/>
          <a:p>
            <a:pPr algn="ctr"/>
            <a:r>
              <a:rPr lang="en-US" sz="2400" b="1" dirty="0">
                <a:solidFill>
                  <a:schemeClr val="tx1">
                    <a:lumMod val="75000"/>
                    <a:lumOff val="25000"/>
                  </a:schemeClr>
                </a:solidFill>
                <a:latin typeface="+mj-lt"/>
              </a:rPr>
              <a:t>Lunch is in Regency A, Gold Level</a:t>
            </a:r>
          </a:p>
          <a:p>
            <a:pPr algn="ctr"/>
            <a:r>
              <a:rPr lang="en-US" sz="2400" b="1" dirty="0">
                <a:solidFill>
                  <a:schemeClr val="tx1">
                    <a:lumMod val="75000"/>
                    <a:lumOff val="25000"/>
                  </a:schemeClr>
                </a:solidFill>
                <a:latin typeface="+mj-lt"/>
              </a:rPr>
              <a:t>11:15</a:t>
            </a:r>
            <a:endParaRPr lang="en-US" sz="2400" b="1" dirty="0">
              <a:solidFill>
                <a:schemeClr val="tx1">
                  <a:lumMod val="75000"/>
                  <a:lumOff val="25000"/>
                </a:schemeClr>
              </a:solidFill>
              <a:latin typeface="+mj-lt"/>
            </a:endParaRPr>
          </a:p>
        </p:txBody>
      </p:sp>
    </p:spTree>
    <p:extLst>
      <p:ext uri="{BB962C8B-B14F-4D97-AF65-F5344CB8AC3E}">
        <p14:creationId xmlns:p14="http://schemas.microsoft.com/office/powerpoint/2010/main" val="48188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3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3000"/>
                                  </p:stCondLst>
                                  <p:childTnLst>
                                    <p:set>
                                      <p:cBhvr>
                                        <p:cTn id="10" dur="1" fill="hold">
                                          <p:stCondLst>
                                            <p:cond delay="0"/>
                                          </p:stCondLst>
                                        </p:cTn>
                                        <p:tgtEl>
                                          <p:spTgt spid="22530"/>
                                        </p:tgtEl>
                                        <p:attrNameLst>
                                          <p:attrName>style.visibility</p:attrName>
                                        </p:attrNameLst>
                                      </p:cBhvr>
                                      <p:to>
                                        <p:strVal val="visible"/>
                                      </p:to>
                                    </p:set>
                                    <p:anim calcmode="lin" valueType="num">
                                      <p:cBhvr additive="base">
                                        <p:cTn id="11" dur="500" fill="hold"/>
                                        <p:tgtEl>
                                          <p:spTgt spid="22530"/>
                                        </p:tgtEl>
                                        <p:attrNameLst>
                                          <p:attrName>ppt_x</p:attrName>
                                        </p:attrNameLst>
                                      </p:cBhvr>
                                      <p:tavLst>
                                        <p:tav tm="0">
                                          <p:val>
                                            <p:strVal val="0-#ppt_w/2"/>
                                          </p:val>
                                        </p:tav>
                                        <p:tav tm="100000">
                                          <p:val>
                                            <p:strVal val="#ppt_x"/>
                                          </p:val>
                                        </p:tav>
                                      </p:tavLst>
                                    </p:anim>
                                    <p:anim calcmode="lin" valueType="num">
                                      <p:cBhvr additive="base">
                                        <p:cTn id="12" dur="500" fill="hold"/>
                                        <p:tgtEl>
                                          <p:spTgt spid="225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Learning How to Learn</a:t>
            </a:r>
            <a:endParaRPr lang="en-US" dirty="0"/>
          </a:p>
        </p:txBody>
      </p:sp>
      <p:sp>
        <p:nvSpPr>
          <p:cNvPr id="3" name="Content Placeholder 2"/>
          <p:cNvSpPr>
            <a:spLocks noGrp="1"/>
          </p:cNvSpPr>
          <p:nvPr>
            <p:ph idx="1"/>
          </p:nvPr>
        </p:nvSpPr>
        <p:spPr/>
        <p:txBody>
          <a:bodyPr>
            <a:normAutofit/>
          </a:bodyPr>
          <a:lstStyle/>
          <a:p>
            <a:r>
              <a:rPr lang="en-US" sz="3200" dirty="0" smtClean="0"/>
              <a:t>In a world that is constantly changing, what skills do students need?</a:t>
            </a:r>
          </a:p>
          <a:p>
            <a:pPr lvl="1"/>
            <a:r>
              <a:rPr lang="en-US" sz="2800" dirty="0" smtClean="0"/>
              <a:t>Apply their knowledge</a:t>
            </a:r>
          </a:p>
          <a:p>
            <a:pPr lvl="1"/>
            <a:r>
              <a:rPr lang="en-US" sz="2800" dirty="0" smtClean="0"/>
              <a:t>Generalize</a:t>
            </a:r>
          </a:p>
          <a:p>
            <a:pPr lvl="1"/>
            <a:r>
              <a:rPr lang="en-US" sz="2800" dirty="0" smtClean="0"/>
              <a:t>Recognize situations and the tools they have to address them</a:t>
            </a:r>
            <a:endParaRPr lang="en-US" sz="2800" dirty="0"/>
          </a:p>
        </p:txBody>
      </p:sp>
      <p:sp>
        <p:nvSpPr>
          <p:cNvPr id="6" name="TextBox 5"/>
          <p:cNvSpPr txBox="1"/>
          <p:nvPr/>
        </p:nvSpPr>
        <p:spPr>
          <a:xfrm rot="16200000">
            <a:off x="-1004128" y="3290128"/>
            <a:ext cx="3935343" cy="707886"/>
          </a:xfrm>
          <a:prstGeom prst="rect">
            <a:avLst/>
          </a:prstGeom>
          <a:noFill/>
        </p:spPr>
        <p:txBody>
          <a:bodyPr wrap="square" rtlCol="0">
            <a:spAutoFit/>
          </a:bodyPr>
          <a:lstStyle/>
          <a:p>
            <a:pPr algn="ctr"/>
            <a:r>
              <a:rPr lang="en-US" sz="4000" b="1" dirty="0" smtClean="0">
                <a:latin typeface="Arial Black" pitchFamily="34" charset="0"/>
              </a:rPr>
              <a:t>Learning</a:t>
            </a:r>
            <a:endParaRPr lang="en-US" sz="4000" b="1" dirty="0">
              <a:latin typeface="Arial Black" pitchFamily="34" charset="0"/>
            </a:endParaRPr>
          </a:p>
        </p:txBody>
      </p:sp>
    </p:spTree>
    <p:extLst>
      <p:ext uri="{BB962C8B-B14F-4D97-AF65-F5344CB8AC3E}">
        <p14:creationId xmlns:p14="http://schemas.microsoft.com/office/powerpoint/2010/main" val="147223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What We Teach</a:t>
            </a:r>
          </a:p>
        </p:txBody>
      </p:sp>
      <p:sp>
        <p:nvSpPr>
          <p:cNvPr id="156675" name="Rectangle 3"/>
          <p:cNvSpPr>
            <a:spLocks noGrp="1" noChangeArrowheads="1"/>
          </p:cNvSpPr>
          <p:nvPr>
            <p:ph type="body" sz="half" idx="4294967295"/>
          </p:nvPr>
        </p:nvSpPr>
        <p:spPr>
          <a:xfrm>
            <a:off x="2298700" y="1828800"/>
            <a:ext cx="2971800" cy="1238250"/>
          </a:xfrm>
          <a:prstGeom prst="rect">
            <a:avLst/>
          </a:prstGeom>
        </p:spPr>
        <p:txBody>
          <a:bodyPr/>
          <a:lstStyle/>
          <a:p>
            <a:pPr marL="0" indent="0">
              <a:buNone/>
            </a:pPr>
            <a:r>
              <a:rPr lang="en-US" b="1" dirty="0"/>
              <a:t>The “Real World”</a:t>
            </a:r>
          </a:p>
        </p:txBody>
      </p:sp>
      <p:sp>
        <p:nvSpPr>
          <p:cNvPr id="156676" name="Rectangle 4"/>
          <p:cNvSpPr>
            <a:spLocks noGrp="1" noChangeArrowheads="1"/>
          </p:cNvSpPr>
          <p:nvPr>
            <p:ph type="body" sz="half" idx="2"/>
          </p:nvPr>
        </p:nvSpPr>
        <p:spPr>
          <a:xfrm>
            <a:off x="5943600" y="1775221"/>
            <a:ext cx="1752600" cy="1416843"/>
          </a:xfrm>
        </p:spPr>
        <p:txBody>
          <a:bodyPr/>
          <a:lstStyle/>
          <a:p>
            <a:pPr marL="0" indent="0">
              <a:buNone/>
            </a:pPr>
            <a:r>
              <a:rPr lang="en-US" b="1" dirty="0" smtClean="0"/>
              <a:t>Algebra</a:t>
            </a:r>
            <a:endParaRPr lang="en-US" b="1" dirty="0"/>
          </a:p>
        </p:txBody>
      </p:sp>
      <p:grpSp>
        <p:nvGrpSpPr>
          <p:cNvPr id="156677" name="Group 5"/>
          <p:cNvGrpSpPr>
            <a:grpSpLocks/>
          </p:cNvGrpSpPr>
          <p:nvPr/>
        </p:nvGrpSpPr>
        <p:grpSpPr bwMode="auto">
          <a:xfrm>
            <a:off x="1651000" y="2483643"/>
            <a:ext cx="6362700" cy="2652713"/>
            <a:chOff x="624" y="1824"/>
            <a:chExt cx="4008" cy="1671"/>
          </a:xfrm>
        </p:grpSpPr>
        <p:sp>
          <p:nvSpPr>
            <p:cNvPr id="156678" name="Text Box 6"/>
            <p:cNvSpPr txBox="1">
              <a:spLocks noChangeArrowheads="1"/>
            </p:cNvSpPr>
            <p:nvPr/>
          </p:nvSpPr>
          <p:spPr bwMode="auto">
            <a:xfrm>
              <a:off x="624" y="1824"/>
              <a:ext cx="1728"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dirty="0">
                  <a:solidFill>
                    <a:srgbClr val="0000FF"/>
                  </a:solidFill>
                  <a:latin typeface="Comic Sans MS" pitchFamily="66" charset="0"/>
                </a:rPr>
                <a:t>Problem Situation</a:t>
              </a:r>
            </a:p>
          </p:txBody>
        </p:sp>
        <p:sp>
          <p:nvSpPr>
            <p:cNvPr id="156679" name="Text Box 7"/>
            <p:cNvSpPr txBox="1">
              <a:spLocks noChangeArrowheads="1"/>
            </p:cNvSpPr>
            <p:nvPr/>
          </p:nvSpPr>
          <p:spPr bwMode="auto">
            <a:xfrm>
              <a:off x="624" y="3168"/>
              <a:ext cx="17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0000FF"/>
                  </a:solidFill>
                  <a:latin typeface="Comic Sans MS" pitchFamily="66" charset="0"/>
                </a:rPr>
                <a:t>Interpretation</a:t>
              </a:r>
            </a:p>
          </p:txBody>
        </p:sp>
        <p:sp>
          <p:nvSpPr>
            <p:cNvPr id="156680" name="Text Box 8"/>
            <p:cNvSpPr txBox="1">
              <a:spLocks noChangeArrowheads="1"/>
            </p:cNvSpPr>
            <p:nvPr/>
          </p:nvSpPr>
          <p:spPr bwMode="auto">
            <a:xfrm>
              <a:off x="2904" y="3168"/>
              <a:ext cx="17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0000FF"/>
                  </a:solidFill>
                  <a:latin typeface="Comic Sans MS" pitchFamily="66" charset="0"/>
                </a:rPr>
                <a:t>Solution</a:t>
              </a:r>
            </a:p>
          </p:txBody>
        </p:sp>
        <p:sp>
          <p:nvSpPr>
            <p:cNvPr id="156681" name="Text Box 9"/>
            <p:cNvSpPr txBox="1">
              <a:spLocks noChangeArrowheads="1"/>
            </p:cNvSpPr>
            <p:nvPr/>
          </p:nvSpPr>
          <p:spPr bwMode="auto">
            <a:xfrm>
              <a:off x="2904" y="1824"/>
              <a:ext cx="1728"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0000FF"/>
                  </a:solidFill>
                  <a:latin typeface="Comic Sans MS" pitchFamily="66" charset="0"/>
                </a:rPr>
                <a:t>Algebraic Model</a:t>
              </a:r>
            </a:p>
          </p:txBody>
        </p:sp>
        <p:sp>
          <p:nvSpPr>
            <p:cNvPr id="156682" name="AutoShape 10"/>
            <p:cNvSpPr>
              <a:spLocks noChangeArrowheads="1"/>
            </p:cNvSpPr>
            <p:nvPr/>
          </p:nvSpPr>
          <p:spPr bwMode="auto">
            <a:xfrm>
              <a:off x="2112" y="2016"/>
              <a:ext cx="1056" cy="288"/>
            </a:xfrm>
            <a:prstGeom prst="rightArrow">
              <a:avLst>
                <a:gd name="adj1" fmla="val 50000"/>
                <a:gd name="adj2" fmla="val 91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83" name="AutoShape 11"/>
            <p:cNvSpPr>
              <a:spLocks noChangeArrowheads="1"/>
            </p:cNvSpPr>
            <p:nvPr/>
          </p:nvSpPr>
          <p:spPr bwMode="auto">
            <a:xfrm flipH="1">
              <a:off x="2352" y="3168"/>
              <a:ext cx="864" cy="288"/>
            </a:xfrm>
            <a:prstGeom prst="rightArrow">
              <a:avLst>
                <a:gd name="adj1" fmla="val 50000"/>
                <a:gd name="adj2" fmla="val 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684" name="AutoShape 12"/>
            <p:cNvSpPr>
              <a:spLocks noChangeArrowheads="1"/>
            </p:cNvSpPr>
            <p:nvPr/>
          </p:nvSpPr>
          <p:spPr bwMode="auto">
            <a:xfrm rot="5400000">
              <a:off x="3384" y="2664"/>
              <a:ext cx="768" cy="336"/>
            </a:xfrm>
            <a:prstGeom prst="rightArrow">
              <a:avLst>
                <a:gd name="adj1" fmla="val 50000"/>
                <a:gd name="adj2" fmla="val 5714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6685" name="Text Box 13"/>
          <p:cNvSpPr txBox="1">
            <a:spLocks noChangeArrowheads="1"/>
          </p:cNvSpPr>
          <p:nvPr/>
        </p:nvSpPr>
        <p:spPr bwMode="auto">
          <a:xfrm>
            <a:off x="1055688" y="6070600"/>
            <a:ext cx="75533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Kutzler, B. (2001). </a:t>
            </a:r>
            <a:r>
              <a:rPr lang="en-US" sz="1600" i="1"/>
              <a:t>What Math Should We Teach When We Teach Math With CAS?</a:t>
            </a:r>
            <a:r>
              <a:rPr lang="en-US" sz="1600"/>
              <a:t> http://b.kutzler.com/downloads/what_math_should_we_teach.pdf</a:t>
            </a:r>
          </a:p>
        </p:txBody>
      </p:sp>
      <p:sp>
        <p:nvSpPr>
          <p:cNvPr id="14" name="TextBox 13"/>
          <p:cNvSpPr txBox="1"/>
          <p:nvPr/>
        </p:nvSpPr>
        <p:spPr>
          <a:xfrm rot="16200000">
            <a:off x="-944588" y="3518730"/>
            <a:ext cx="3935343" cy="707886"/>
          </a:xfrm>
          <a:prstGeom prst="rect">
            <a:avLst/>
          </a:prstGeom>
          <a:noFill/>
        </p:spPr>
        <p:txBody>
          <a:bodyPr wrap="square" rtlCol="0">
            <a:spAutoFit/>
          </a:bodyPr>
          <a:lstStyle/>
          <a:p>
            <a:pPr algn="ctr"/>
            <a:r>
              <a:rPr lang="en-US" sz="4000" b="1" dirty="0" smtClean="0">
                <a:latin typeface="Arial Black" pitchFamily="34" charset="0"/>
              </a:rPr>
              <a:t>Teaching</a:t>
            </a:r>
            <a:endParaRPr lang="en-US" sz="4000" b="1" dirty="0">
              <a:latin typeface="Arial Black" pitchFamily="34" charset="0"/>
            </a:endParaRPr>
          </a:p>
        </p:txBody>
      </p:sp>
    </p:spTree>
    <p:extLst>
      <p:ext uri="{BB962C8B-B14F-4D97-AF65-F5344CB8AC3E}">
        <p14:creationId xmlns:p14="http://schemas.microsoft.com/office/powerpoint/2010/main" val="3663341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Ways?</a:t>
            </a:r>
            <a:endParaRPr lang="en-US" dirty="0"/>
          </a:p>
        </p:txBody>
      </p:sp>
      <p:sp>
        <p:nvSpPr>
          <p:cNvPr id="3" name="Content Placeholder 2"/>
          <p:cNvSpPr>
            <a:spLocks noGrp="1"/>
          </p:cNvSpPr>
          <p:nvPr>
            <p:ph idx="1"/>
          </p:nvPr>
        </p:nvSpPr>
        <p:spPr>
          <a:xfrm>
            <a:off x="1676400" y="2133600"/>
            <a:ext cx="7010400" cy="3992563"/>
          </a:xfrm>
        </p:spPr>
        <p:txBody>
          <a:bodyPr/>
          <a:lstStyle/>
          <a:p>
            <a:r>
              <a:rPr lang="en-US" sz="2800" dirty="0" smtClean="0"/>
              <a:t>How many different ways can you solve:</a:t>
            </a:r>
          </a:p>
          <a:p>
            <a:pPr marL="0" indent="0">
              <a:buNone/>
            </a:pPr>
            <a:endParaRPr lang="en-US" dirty="0" smtClean="0"/>
          </a:p>
          <a:p>
            <a:pPr marL="0" indent="0" algn="ctr">
              <a:buNone/>
            </a:pPr>
            <a:r>
              <a:rPr lang="en-US" sz="5400" dirty="0" smtClean="0">
                <a:latin typeface="Times New Roman" pitchFamily="18" charset="0"/>
                <a:cs typeface="Times New Roman" pitchFamily="18" charset="0"/>
              </a:rPr>
              <a:t>7</a:t>
            </a:r>
            <a:r>
              <a:rPr lang="en-US" sz="5400" i="1" baseline="50000" dirty="0" smtClean="0">
                <a:latin typeface="Times New Roman" pitchFamily="18" charset="0"/>
                <a:cs typeface="Times New Roman" pitchFamily="18" charset="0"/>
              </a:rPr>
              <a:t>x</a:t>
            </a:r>
            <a:r>
              <a:rPr lang="en-US" sz="5400" dirty="0" smtClean="0">
                <a:latin typeface="Times New Roman" pitchFamily="18" charset="0"/>
                <a:cs typeface="Times New Roman" pitchFamily="18" charset="0"/>
              </a:rPr>
              <a:t> = 57</a:t>
            </a:r>
            <a:endParaRPr lang="en-US" sz="5400" dirty="0">
              <a:latin typeface="Times New Roman" pitchFamily="18" charset="0"/>
              <a:cs typeface="Times New Roman" pitchFamily="18" charset="0"/>
            </a:endParaRPr>
          </a:p>
        </p:txBody>
      </p:sp>
      <p:sp>
        <p:nvSpPr>
          <p:cNvPr id="4" name="TextBox 3"/>
          <p:cNvSpPr txBox="1"/>
          <p:nvPr/>
        </p:nvSpPr>
        <p:spPr>
          <a:xfrm rot="16200000">
            <a:off x="-944588" y="3518730"/>
            <a:ext cx="3935343" cy="707886"/>
          </a:xfrm>
          <a:prstGeom prst="rect">
            <a:avLst/>
          </a:prstGeom>
          <a:noFill/>
        </p:spPr>
        <p:txBody>
          <a:bodyPr wrap="square" rtlCol="0">
            <a:spAutoFit/>
          </a:bodyPr>
          <a:lstStyle/>
          <a:p>
            <a:pPr algn="ctr"/>
            <a:r>
              <a:rPr lang="en-US" sz="4000" b="1" dirty="0" smtClean="0">
                <a:latin typeface="Arial Black" pitchFamily="34" charset="0"/>
              </a:rPr>
              <a:t>Teaching</a:t>
            </a:r>
            <a:endParaRPr lang="en-US" sz="4000" b="1" dirty="0">
              <a:latin typeface="Arial Black" pitchFamily="34" charset="0"/>
            </a:endParaRPr>
          </a:p>
        </p:txBody>
      </p:sp>
    </p:spTree>
    <p:extLst>
      <p:ext uri="{BB962C8B-B14F-4D97-AF65-F5344CB8AC3E}">
        <p14:creationId xmlns:p14="http://schemas.microsoft.com/office/powerpoint/2010/main" val="2114602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999"/>
            <a:ext cx="8229600" cy="1295400"/>
          </a:xfrm>
        </p:spPr>
        <p:txBody>
          <a:bodyPr/>
          <a:lstStyle/>
          <a:p>
            <a:r>
              <a:rPr lang="en-US" dirty="0" smtClean="0"/>
              <a:t>Warm Up:</a:t>
            </a:r>
            <a:br>
              <a:rPr lang="en-US" dirty="0" smtClean="0"/>
            </a:br>
            <a:r>
              <a:rPr lang="en-US" dirty="0" smtClean="0"/>
              <a:t>Solve a System</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46084936"/>
              </p:ext>
            </p:extLst>
          </p:nvPr>
        </p:nvGraphicFramePr>
        <p:xfrm>
          <a:off x="2286000" y="2362200"/>
          <a:ext cx="2232026" cy="1116013"/>
        </p:xfrm>
        <a:graphic>
          <a:graphicData uri="http://schemas.openxmlformats.org/presentationml/2006/ole">
            <mc:AlternateContent xmlns:mc="http://schemas.openxmlformats.org/markup-compatibility/2006">
              <mc:Choice xmlns:v="urn:schemas-microsoft-com:vml" Requires="v">
                <p:oleObj spid="_x0000_s2134" name="Equation" r:id="rId3" imgW="914400" imgH="457200" progId="Equation.DSMT4">
                  <p:embed/>
                </p:oleObj>
              </mc:Choice>
              <mc:Fallback>
                <p:oleObj name="Equation" r:id="rId3" imgW="914400" imgH="457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362200"/>
                        <a:ext cx="2232026" cy="1116013"/>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50808211"/>
              </p:ext>
            </p:extLst>
          </p:nvPr>
        </p:nvGraphicFramePr>
        <p:xfrm>
          <a:off x="5562600" y="2362200"/>
          <a:ext cx="2511029" cy="1116013"/>
        </p:xfrm>
        <a:graphic>
          <a:graphicData uri="http://schemas.openxmlformats.org/presentationml/2006/ole">
            <mc:AlternateContent xmlns:mc="http://schemas.openxmlformats.org/markup-compatibility/2006">
              <mc:Choice xmlns:v="urn:schemas-microsoft-com:vml" Requires="v">
                <p:oleObj spid="_x0000_s2135" name="Equation" r:id="rId5" imgW="1028520" imgH="457200" progId="Equation.DSMT4">
                  <p:embed/>
                </p:oleObj>
              </mc:Choice>
              <mc:Fallback>
                <p:oleObj name="Equation" r:id="rId5" imgW="102852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2362200"/>
                        <a:ext cx="2511029" cy="1116013"/>
                      </a:xfrm>
                      <a:prstGeom prst="rect">
                        <a:avLst/>
                      </a:prstGeom>
                      <a:noFill/>
                      <a:ln>
                        <a:noFill/>
                      </a:ln>
                      <a:effectLst/>
                    </p:spPr>
                  </p:pic>
                </p:oleObj>
              </mc:Fallback>
            </mc:AlternateContent>
          </a:graphicData>
        </a:graphic>
      </p:graphicFrame>
      <p:sp>
        <p:nvSpPr>
          <p:cNvPr id="6" name="TextBox 5"/>
          <p:cNvSpPr txBox="1"/>
          <p:nvPr/>
        </p:nvSpPr>
        <p:spPr>
          <a:xfrm rot="16200000">
            <a:off x="-1004128" y="3290128"/>
            <a:ext cx="3935343" cy="707886"/>
          </a:xfrm>
          <a:prstGeom prst="rect">
            <a:avLst/>
          </a:prstGeom>
          <a:noFill/>
        </p:spPr>
        <p:txBody>
          <a:bodyPr wrap="square" rtlCol="0">
            <a:spAutoFit/>
          </a:bodyPr>
          <a:lstStyle/>
          <a:p>
            <a:pPr algn="ctr"/>
            <a:r>
              <a:rPr lang="en-US" sz="4000" b="1" dirty="0" smtClean="0">
                <a:latin typeface="Arial Black" pitchFamily="34" charset="0"/>
              </a:rPr>
              <a:t>Learning</a:t>
            </a:r>
            <a:endParaRPr lang="en-US" sz="4000" b="1" dirty="0">
              <a:latin typeface="Arial Black" pitchFamily="34" charset="0"/>
            </a:endParaRPr>
          </a:p>
        </p:txBody>
      </p:sp>
      <p:sp>
        <p:nvSpPr>
          <p:cNvPr id="3" name="TextBox 2"/>
          <p:cNvSpPr txBox="1"/>
          <p:nvPr/>
        </p:nvSpPr>
        <p:spPr>
          <a:xfrm>
            <a:off x="2209800" y="3886200"/>
            <a:ext cx="2514600"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(-1, 2)</a:t>
            </a:r>
            <a:endParaRPr lang="en-US" sz="4000" b="1" dirty="0">
              <a:solidFill>
                <a:srgbClr val="FF0000"/>
              </a:solidFill>
              <a:latin typeface="Times New Roman" pitchFamily="18" charset="0"/>
              <a:cs typeface="Times New Roman" pitchFamily="18" charset="0"/>
            </a:endParaRPr>
          </a:p>
        </p:txBody>
      </p:sp>
      <p:sp>
        <p:nvSpPr>
          <p:cNvPr id="7" name="TextBox 6"/>
          <p:cNvSpPr txBox="1"/>
          <p:nvPr/>
        </p:nvSpPr>
        <p:spPr>
          <a:xfrm>
            <a:off x="5715000" y="3886200"/>
            <a:ext cx="2514600" cy="707886"/>
          </a:xfrm>
          <a:prstGeom prst="rect">
            <a:avLst/>
          </a:prstGeom>
          <a:noFill/>
        </p:spPr>
        <p:txBody>
          <a:bodyPr wrap="square" rtlCol="0">
            <a:spAutoFit/>
          </a:bodyPr>
          <a:lstStyle/>
          <a:p>
            <a:pPr algn="ctr"/>
            <a:r>
              <a:rPr lang="en-US" sz="4000" b="1" dirty="0" smtClean="0">
                <a:solidFill>
                  <a:srgbClr val="FF0000"/>
                </a:solidFill>
                <a:latin typeface="Times New Roman" pitchFamily="18" charset="0"/>
                <a:cs typeface="Times New Roman" pitchFamily="18" charset="0"/>
              </a:rPr>
              <a:t>(-1, 2)</a:t>
            </a:r>
            <a:endParaRPr lang="en-US" sz="4000" b="1" dirty="0">
              <a:solidFill>
                <a:srgbClr val="FF0000"/>
              </a:solidFill>
              <a:latin typeface="Times New Roman" pitchFamily="18" charset="0"/>
              <a:cs typeface="Times New Roman" pitchFamily="18" charset="0"/>
            </a:endParaRPr>
          </a:p>
        </p:txBody>
      </p:sp>
      <p:sp>
        <p:nvSpPr>
          <p:cNvPr id="8" name="Cloud Callout 7"/>
          <p:cNvSpPr/>
          <p:nvPr/>
        </p:nvSpPr>
        <p:spPr>
          <a:xfrm>
            <a:off x="3200400" y="4622074"/>
            <a:ext cx="4381500" cy="1905000"/>
          </a:xfrm>
          <a:prstGeom prst="cloudCallout">
            <a:avLst>
              <a:gd name="adj1" fmla="val -64063"/>
              <a:gd name="adj2" fmla="val 433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mj-lt"/>
              </a:rPr>
              <a:t>Coincidence?</a:t>
            </a:r>
            <a:endParaRPr lang="en-US" sz="2800" b="1" dirty="0">
              <a:latin typeface="+mj-lt"/>
            </a:endParaRPr>
          </a:p>
        </p:txBody>
      </p:sp>
    </p:spTree>
    <p:extLst>
      <p:ext uri="{BB962C8B-B14F-4D97-AF65-F5344CB8AC3E}">
        <p14:creationId xmlns:p14="http://schemas.microsoft.com/office/powerpoint/2010/main" val="247984317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t>Generalize!</a:t>
            </a:r>
            <a:endParaRPr lang="en-US" dirty="0"/>
          </a:p>
        </p:txBody>
      </p:sp>
      <p:sp>
        <p:nvSpPr>
          <p:cNvPr id="3" name="Content Placeholder 2"/>
          <p:cNvSpPr>
            <a:spLocks noGrp="1"/>
          </p:cNvSpPr>
          <p:nvPr>
            <p:ph idx="1"/>
          </p:nvPr>
        </p:nvSpPr>
        <p:spPr/>
        <p:txBody>
          <a:bodyPr>
            <a:normAutofit/>
          </a:bodyPr>
          <a:lstStyle/>
          <a:p>
            <a:r>
              <a:rPr lang="en-US" sz="3200" dirty="0" smtClean="0"/>
              <a:t>Can you write another example with the same pattern?</a:t>
            </a:r>
          </a:p>
          <a:p>
            <a:r>
              <a:rPr lang="en-US" sz="3200" dirty="0" smtClean="0"/>
              <a:t>Can you describe the pattern</a:t>
            </a:r>
          </a:p>
          <a:p>
            <a:pPr lvl="1"/>
            <a:r>
              <a:rPr lang="en-US" sz="2800" dirty="0" smtClean="0"/>
              <a:t>In words?</a:t>
            </a:r>
          </a:p>
          <a:p>
            <a:pPr lvl="1"/>
            <a:r>
              <a:rPr lang="en-US" sz="2800" dirty="0" smtClean="0"/>
              <a:t>In algebraic notation?</a:t>
            </a:r>
          </a:p>
          <a:p>
            <a:r>
              <a:rPr lang="en-US" sz="3200" dirty="0" smtClean="0"/>
              <a:t>Can you solve the general situation?</a:t>
            </a:r>
          </a:p>
          <a:p>
            <a:pPr marL="0" indent="0">
              <a:buNone/>
            </a:pPr>
            <a:endParaRPr lang="en-US" sz="3200" dirty="0"/>
          </a:p>
        </p:txBody>
      </p:sp>
      <p:sp>
        <p:nvSpPr>
          <p:cNvPr id="4" name="TextBox 3"/>
          <p:cNvSpPr txBox="1"/>
          <p:nvPr/>
        </p:nvSpPr>
        <p:spPr>
          <a:xfrm rot="16200000">
            <a:off x="-1004128" y="3290128"/>
            <a:ext cx="3935343" cy="707886"/>
          </a:xfrm>
          <a:prstGeom prst="rect">
            <a:avLst/>
          </a:prstGeom>
          <a:noFill/>
        </p:spPr>
        <p:txBody>
          <a:bodyPr wrap="square" rtlCol="0">
            <a:spAutoFit/>
          </a:bodyPr>
          <a:lstStyle/>
          <a:p>
            <a:pPr algn="ctr"/>
            <a:r>
              <a:rPr lang="en-US" sz="4000" b="1" dirty="0" smtClean="0">
                <a:latin typeface="Arial Black" pitchFamily="34" charset="0"/>
              </a:rPr>
              <a:t>Learning</a:t>
            </a:r>
            <a:endParaRPr lang="en-US" sz="4000" b="1" dirty="0">
              <a:latin typeface="Arial Black" pitchFamily="34" charset="0"/>
            </a:endParaRPr>
          </a:p>
        </p:txBody>
      </p:sp>
    </p:spTree>
    <p:extLst>
      <p:ext uri="{BB962C8B-B14F-4D97-AF65-F5344CB8AC3E}">
        <p14:creationId xmlns:p14="http://schemas.microsoft.com/office/powerpoint/2010/main" val="399114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1618</TotalTime>
  <Words>1372</Words>
  <Application>Microsoft Office PowerPoint</Application>
  <PresentationFormat>On-screen Show (4:3)</PresentationFormat>
  <Paragraphs>250</Paragraphs>
  <Slides>49</Slides>
  <Notes>0</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49</vt:i4>
      </vt:variant>
    </vt:vector>
  </HeadingPairs>
  <TitlesOfParts>
    <vt:vector size="54" baseType="lpstr">
      <vt:lpstr>Executive</vt:lpstr>
      <vt:lpstr>Equation</vt:lpstr>
      <vt:lpstr>MathType 6.0 Equation</vt:lpstr>
      <vt:lpstr>Microsoft Equation 3.0</vt:lpstr>
      <vt:lpstr>Microsoft Photo Editor 3.0 Photo</vt:lpstr>
      <vt:lpstr>Second Year Algebra with CAS</vt:lpstr>
      <vt:lpstr>Warm Up: Solve a System</vt:lpstr>
      <vt:lpstr>What should this title be?</vt:lpstr>
      <vt:lpstr>A Deliberately Provocative Statement</vt:lpstr>
      <vt:lpstr>Learning How to Learn</vt:lpstr>
      <vt:lpstr>What We Teach</vt:lpstr>
      <vt:lpstr>How Many Ways?</vt:lpstr>
      <vt:lpstr>Warm Up: Solve a System</vt:lpstr>
      <vt:lpstr>Generalize!</vt:lpstr>
      <vt:lpstr>Generalize!</vt:lpstr>
      <vt:lpstr>CAS as an Experimental Tool</vt:lpstr>
      <vt:lpstr>Generalize</vt:lpstr>
      <vt:lpstr>Flexibility: Multiple Forms</vt:lpstr>
      <vt:lpstr>Soapbox: On Factoring</vt:lpstr>
      <vt:lpstr>Flexibility: Multiple Forms</vt:lpstr>
      <vt:lpstr>Possible Impacts of CAS on Traditional Algebra 2 Questions</vt:lpstr>
      <vt:lpstr>Changing Traditional Questions for a CAS Environment</vt:lpstr>
      <vt:lpstr>Paper and Pencil Questions</vt:lpstr>
      <vt:lpstr>Get More General</vt:lpstr>
      <vt:lpstr>Get More General</vt:lpstr>
      <vt:lpstr>Thinking Also Required</vt:lpstr>
      <vt:lpstr>Thinking Also Required</vt:lpstr>
      <vt:lpstr>Thinking Also Required</vt:lpstr>
      <vt:lpstr>Thinking Also Required</vt:lpstr>
      <vt:lpstr>Focus on the Process</vt:lpstr>
      <vt:lpstr>Focus on the Process</vt:lpstr>
      <vt:lpstr>Focus on the Process</vt:lpstr>
      <vt:lpstr>Focus on the Process</vt:lpstr>
      <vt:lpstr>Turn The                    Around</vt:lpstr>
      <vt:lpstr>PowerPoint Presentation</vt:lpstr>
      <vt:lpstr>PowerPoint Presentation</vt:lpstr>
      <vt:lpstr>Final Exam Question: Alternate Solutions</vt:lpstr>
      <vt:lpstr>Solution #1</vt:lpstr>
      <vt:lpstr>Solution #2</vt:lpstr>
      <vt:lpstr>Solution #3</vt:lpstr>
      <vt:lpstr>Solution #4</vt:lpstr>
      <vt:lpstr>Alternate Solutions: Matrices</vt:lpstr>
      <vt:lpstr>Alternate Solutions: Matrices</vt:lpstr>
      <vt:lpstr>Alternate Solutions: Matrices</vt:lpstr>
      <vt:lpstr>Alternate Solution: Systems</vt:lpstr>
      <vt:lpstr>Alternate Solution: Systems</vt:lpstr>
      <vt:lpstr>Alternate Solution: Systems</vt:lpstr>
      <vt:lpstr>Alternate Solution: Systems</vt:lpstr>
      <vt:lpstr>CAS is Required</vt:lpstr>
      <vt:lpstr>CAS Required – Too Complicated</vt:lpstr>
      <vt:lpstr>Symbolic Manipulation gets in the way</vt:lpstr>
      <vt:lpstr>Variables in the Base AND in the Exponent</vt:lpstr>
      <vt:lpstr>Algebra 2 with CAS</vt:lpstr>
      <vt:lpstr>Second Year Algebra with CAS</vt:lpstr>
    </vt:vector>
  </TitlesOfParts>
  <Company>Hathaway Brown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Buescher</dc:creator>
  <cp:lastModifiedBy>Michael Buescher</cp:lastModifiedBy>
  <cp:revision>43</cp:revision>
  <dcterms:created xsi:type="dcterms:W3CDTF">2012-03-01T03:22:35Z</dcterms:created>
  <dcterms:modified xsi:type="dcterms:W3CDTF">2012-03-03T13:01:30Z</dcterms:modified>
</cp:coreProperties>
</file>